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1" r:id="rId4"/>
    <p:sldId id="262" r:id="rId5"/>
    <p:sldId id="263" r:id="rId6"/>
    <p:sldId id="264" r:id="rId7"/>
    <p:sldId id="258" r:id="rId8"/>
    <p:sldId id="265" r:id="rId9"/>
    <p:sldId id="269" r:id="rId10"/>
    <p:sldId id="267" r:id="rId11"/>
    <p:sldId id="272" r:id="rId12"/>
    <p:sldId id="268" r:id="rId13"/>
    <p:sldId id="270" r:id="rId14"/>
    <p:sldId id="271" r:id="rId15"/>
    <p:sldId id="266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90" r:id="rId30"/>
    <p:sldId id="289" r:id="rId31"/>
    <p:sldId id="292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33"/>
    <a:srgbClr val="66FF66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09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E8451-8023-4D9E-8B92-8D1A41F64FD3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DE957BCD-35D6-406D-B83D-141DA81879E3}">
      <dgm:prSet phldrT="[텍스트]"/>
      <dgm:spPr/>
      <dgm:t>
        <a:bodyPr/>
        <a:lstStyle/>
        <a:p>
          <a:pPr latinLnBrk="1"/>
          <a:r>
            <a:rPr lang="en-US" altLang="ko-KR" dirty="0" err="1" smtClean="0"/>
            <a:t>openMP</a:t>
          </a:r>
          <a:r>
            <a:rPr lang="en-US" altLang="ko-KR" dirty="0" smtClean="0"/>
            <a:t> </a:t>
          </a:r>
          <a:r>
            <a:rPr lang="en-US" altLang="ko-KR" dirty="0" err="1" smtClean="0"/>
            <a:t>openMPI</a:t>
          </a:r>
          <a:r>
            <a:rPr lang="en-US" altLang="ko-KR" dirty="0" smtClean="0"/>
            <a:t> MPICH DPJ TBB PPL </a:t>
          </a:r>
          <a:r>
            <a:rPr lang="en-US" altLang="ko-KR" dirty="0" err="1" smtClean="0"/>
            <a:t>Clik</a:t>
          </a:r>
          <a:r>
            <a:rPr lang="en-US" altLang="ko-KR" dirty="0" smtClean="0"/>
            <a:t>+</a:t>
          </a:r>
          <a:endParaRPr lang="ko-KR" altLang="en-US" dirty="0"/>
        </a:p>
      </dgm:t>
    </dgm:pt>
    <dgm:pt modelId="{C18A6260-302A-451C-82F5-4532813BED03}" type="parTrans" cxnId="{6F4C8DF3-7D54-4FA6-8955-D143FAF23FDD}">
      <dgm:prSet/>
      <dgm:spPr/>
      <dgm:t>
        <a:bodyPr/>
        <a:lstStyle/>
        <a:p>
          <a:pPr latinLnBrk="1"/>
          <a:endParaRPr lang="ko-KR" altLang="en-US"/>
        </a:p>
      </dgm:t>
    </dgm:pt>
    <dgm:pt modelId="{CBC4485A-5A24-49A8-9231-9C0640E759A1}" type="sibTrans" cxnId="{6F4C8DF3-7D54-4FA6-8955-D143FAF23FDD}">
      <dgm:prSet/>
      <dgm:spPr/>
      <dgm:t>
        <a:bodyPr/>
        <a:lstStyle/>
        <a:p>
          <a:pPr latinLnBrk="1"/>
          <a:endParaRPr lang="ko-KR" altLang="en-US"/>
        </a:p>
      </dgm:t>
    </dgm:pt>
    <dgm:pt modelId="{EA48634C-FD42-4B43-B54E-558F9C6C43AD}">
      <dgm:prSet phldrT="[텍스트]"/>
      <dgm:spPr/>
      <dgm:t>
        <a:bodyPr/>
        <a:lstStyle/>
        <a:p>
          <a:pPr latinLnBrk="1"/>
          <a:r>
            <a:rPr lang="en-US" altLang="ko-KR" dirty="0" smtClean="0"/>
            <a:t>CUDA </a:t>
          </a:r>
          <a:r>
            <a:rPr lang="en-US" altLang="ko-KR" dirty="0" err="1" smtClean="0"/>
            <a:t>openGL</a:t>
          </a:r>
          <a:r>
            <a:rPr lang="en-US" altLang="ko-KR" dirty="0" smtClean="0"/>
            <a:t> DirectX</a:t>
          </a:r>
          <a:endParaRPr lang="ko-KR" altLang="en-US" dirty="0"/>
        </a:p>
      </dgm:t>
    </dgm:pt>
    <dgm:pt modelId="{F8B8CEE7-D19C-47AE-A44B-21EFEE924551}" type="parTrans" cxnId="{3C25F1D7-B060-4008-9188-1EC294949A29}">
      <dgm:prSet/>
      <dgm:spPr/>
      <dgm:t>
        <a:bodyPr/>
        <a:lstStyle/>
        <a:p>
          <a:pPr latinLnBrk="1"/>
          <a:endParaRPr lang="ko-KR" altLang="en-US"/>
        </a:p>
      </dgm:t>
    </dgm:pt>
    <dgm:pt modelId="{9FF603A0-5E4B-4DA9-AC07-30EEDE50D294}" type="sibTrans" cxnId="{3C25F1D7-B060-4008-9188-1EC294949A29}">
      <dgm:prSet/>
      <dgm:spPr/>
      <dgm:t>
        <a:bodyPr/>
        <a:lstStyle/>
        <a:p>
          <a:pPr latinLnBrk="1"/>
          <a:endParaRPr lang="ko-KR" altLang="en-US"/>
        </a:p>
      </dgm:t>
    </dgm:pt>
    <dgm:pt modelId="{4D85F739-4D8D-4888-A8E6-D0998E8DDD16}" type="pres">
      <dgm:prSet presAssocID="{526E8451-8023-4D9E-8B92-8D1A41F64FD3}" presName="compositeShape" presStyleCnt="0">
        <dgm:presLayoutVars>
          <dgm:chMax val="7"/>
          <dgm:dir/>
          <dgm:resizeHandles val="exact"/>
        </dgm:presLayoutVars>
      </dgm:prSet>
      <dgm:spPr/>
    </dgm:pt>
    <dgm:pt modelId="{EE1E009E-74F4-42A6-B455-7F20B0D01F47}" type="pres">
      <dgm:prSet presAssocID="{DE957BCD-35D6-406D-B83D-141DA81879E3}" presName="circ1" presStyleLbl="venn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0F26553-244F-4DD8-B32C-CC46F2BF3785}" type="pres">
      <dgm:prSet presAssocID="{DE957BCD-35D6-406D-B83D-141DA81879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BDEDBD-351F-41B6-84C7-575CF644D5BF}" type="pres">
      <dgm:prSet presAssocID="{EA48634C-FD42-4B43-B54E-558F9C6C43AD}" presName="circ2" presStyleLbl="venn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9F22C9A-FC6B-438E-A563-E3CE01956055}" type="pres">
      <dgm:prSet presAssocID="{EA48634C-FD42-4B43-B54E-558F9C6C43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F4C8DF3-7D54-4FA6-8955-D143FAF23FDD}" srcId="{526E8451-8023-4D9E-8B92-8D1A41F64FD3}" destId="{DE957BCD-35D6-406D-B83D-141DA81879E3}" srcOrd="0" destOrd="0" parTransId="{C18A6260-302A-451C-82F5-4532813BED03}" sibTransId="{CBC4485A-5A24-49A8-9231-9C0640E759A1}"/>
    <dgm:cxn modelId="{42CF7CC4-D445-4F27-8A90-17BA52410B99}" type="presOf" srcId="{EA48634C-FD42-4B43-B54E-558F9C6C43AD}" destId="{69BDEDBD-351F-41B6-84C7-575CF644D5BF}" srcOrd="0" destOrd="0" presId="urn:microsoft.com/office/officeart/2005/8/layout/venn1"/>
    <dgm:cxn modelId="{DF94CA61-E4AE-4693-85D6-86D041358CB2}" type="presOf" srcId="{DE957BCD-35D6-406D-B83D-141DA81879E3}" destId="{EE1E009E-74F4-42A6-B455-7F20B0D01F47}" srcOrd="0" destOrd="0" presId="urn:microsoft.com/office/officeart/2005/8/layout/venn1"/>
    <dgm:cxn modelId="{68F1BF8A-D14B-4E1C-B714-4B6579D3A4BB}" type="presOf" srcId="{EA48634C-FD42-4B43-B54E-558F9C6C43AD}" destId="{59F22C9A-FC6B-438E-A563-E3CE01956055}" srcOrd="1" destOrd="0" presId="urn:microsoft.com/office/officeart/2005/8/layout/venn1"/>
    <dgm:cxn modelId="{1B7182B4-3830-48B2-BC2A-2DD61DE49186}" type="presOf" srcId="{DE957BCD-35D6-406D-B83D-141DA81879E3}" destId="{40F26553-244F-4DD8-B32C-CC46F2BF3785}" srcOrd="1" destOrd="0" presId="urn:microsoft.com/office/officeart/2005/8/layout/venn1"/>
    <dgm:cxn modelId="{3C25F1D7-B060-4008-9188-1EC294949A29}" srcId="{526E8451-8023-4D9E-8B92-8D1A41F64FD3}" destId="{EA48634C-FD42-4B43-B54E-558F9C6C43AD}" srcOrd="1" destOrd="0" parTransId="{F8B8CEE7-D19C-47AE-A44B-21EFEE924551}" sibTransId="{9FF603A0-5E4B-4DA9-AC07-30EEDE50D294}"/>
    <dgm:cxn modelId="{28E06F3E-F5C3-4B83-8733-1B305A5807A2}" type="presOf" srcId="{526E8451-8023-4D9E-8B92-8D1A41F64FD3}" destId="{4D85F739-4D8D-4888-A8E6-D0998E8DDD16}" srcOrd="0" destOrd="0" presId="urn:microsoft.com/office/officeart/2005/8/layout/venn1"/>
    <dgm:cxn modelId="{2CEF32FE-58C7-4F53-922F-76D3D7C2A680}" type="presParOf" srcId="{4D85F739-4D8D-4888-A8E6-D0998E8DDD16}" destId="{EE1E009E-74F4-42A6-B455-7F20B0D01F47}" srcOrd="0" destOrd="0" presId="urn:microsoft.com/office/officeart/2005/8/layout/venn1"/>
    <dgm:cxn modelId="{6DB77676-CBE9-4C27-AB93-E718280EAC7F}" type="presParOf" srcId="{4D85F739-4D8D-4888-A8E6-D0998E8DDD16}" destId="{40F26553-244F-4DD8-B32C-CC46F2BF3785}" srcOrd="1" destOrd="0" presId="urn:microsoft.com/office/officeart/2005/8/layout/venn1"/>
    <dgm:cxn modelId="{EE922968-DDBD-4F63-8D03-B4CF6FDD62AC}" type="presParOf" srcId="{4D85F739-4D8D-4888-A8E6-D0998E8DDD16}" destId="{69BDEDBD-351F-41B6-84C7-575CF644D5BF}" srcOrd="2" destOrd="0" presId="urn:microsoft.com/office/officeart/2005/8/layout/venn1"/>
    <dgm:cxn modelId="{8C607544-8B80-420E-83B6-41227AEE384A}" type="presParOf" srcId="{4D85F739-4D8D-4888-A8E6-D0998E8DDD16}" destId="{59F22C9A-FC6B-438E-A563-E3CE0195605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B3378-BFCC-4151-B991-0F318118D165}" type="doc">
      <dgm:prSet loTypeId="urn:microsoft.com/office/officeart/2005/8/layout/radial1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2CDEB4C-AE02-46B4-8EB8-FCE55B4D62EC}">
      <dgm:prSet phldrT="[텍스트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r>
            <a:rPr lang="en-US" altLang="ko-KR" dirty="0" err="1" smtClean="0"/>
            <a:t>openMP</a:t>
          </a:r>
          <a:endParaRPr lang="ko-KR" altLang="en-US" dirty="0"/>
        </a:p>
      </dgm:t>
    </dgm:pt>
    <dgm:pt modelId="{818A01D0-831D-488D-8774-3C299A2F8778}" type="parTrans" cxnId="{84786582-5DF3-4295-97D0-80E2AFEBEEE6}">
      <dgm:prSet/>
      <dgm:spPr/>
      <dgm:t>
        <a:bodyPr/>
        <a:lstStyle/>
        <a:p>
          <a:pPr latinLnBrk="1"/>
          <a:endParaRPr lang="ko-KR" altLang="en-US"/>
        </a:p>
      </dgm:t>
    </dgm:pt>
    <dgm:pt modelId="{A41BCE9A-B32D-494B-978A-D53138D4EB02}" type="sibTrans" cxnId="{84786582-5DF3-4295-97D0-80E2AFEBEEE6}">
      <dgm:prSet/>
      <dgm:spPr/>
      <dgm:t>
        <a:bodyPr/>
        <a:lstStyle/>
        <a:p>
          <a:pPr latinLnBrk="1"/>
          <a:endParaRPr lang="ko-KR" altLang="en-US"/>
        </a:p>
      </dgm:t>
    </dgm:pt>
    <dgm:pt modelId="{3513BC78-C006-4FA7-BA49-BEBE25574390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Shared Memory, Thread Based</a:t>
          </a:r>
          <a:endParaRPr lang="ko-KR" altLang="en-US" sz="1800" dirty="0"/>
        </a:p>
      </dgm:t>
    </dgm:pt>
    <dgm:pt modelId="{CEC855B1-8F1F-4826-BB39-5B37BC2BE856}" type="parTrans" cxnId="{2EC1FDAF-AC3D-49EA-B383-76D5CD86138A}">
      <dgm:prSet/>
      <dgm:spPr>
        <a:ln>
          <a:solidFill>
            <a:schemeClr val="tx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E2908030-D9D8-4DA6-B18D-A39B574B6D06}" type="sibTrans" cxnId="{2EC1FDAF-AC3D-49EA-B383-76D5CD86138A}">
      <dgm:prSet/>
      <dgm:spPr/>
      <dgm:t>
        <a:bodyPr/>
        <a:lstStyle/>
        <a:p>
          <a:pPr latinLnBrk="1"/>
          <a:endParaRPr lang="ko-KR" altLang="en-US"/>
        </a:p>
      </dgm:t>
    </dgm:pt>
    <dgm:pt modelId="{DFDBAC35-9FC7-45C5-8A4E-8C8DF5047A10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Explicit</a:t>
          </a:r>
          <a:endParaRPr lang="ko-KR" altLang="en-US" sz="2000" dirty="0"/>
        </a:p>
      </dgm:t>
    </dgm:pt>
    <dgm:pt modelId="{7D65B164-3319-4F01-9824-0E8A9ED59165}" type="parTrans" cxnId="{2E0B77BF-4490-42B7-BB87-3AB14AA26BF7}">
      <dgm:prSet/>
      <dgm:spPr>
        <a:ln>
          <a:solidFill>
            <a:schemeClr val="tx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C7545C19-F5BB-43EF-8F0D-21E447C41FAD}" type="sibTrans" cxnId="{2E0B77BF-4490-42B7-BB87-3AB14AA26BF7}">
      <dgm:prSet/>
      <dgm:spPr/>
      <dgm:t>
        <a:bodyPr/>
        <a:lstStyle/>
        <a:p>
          <a:pPr latinLnBrk="1"/>
          <a:endParaRPr lang="ko-KR" altLang="en-US"/>
        </a:p>
      </dgm:t>
    </dgm:pt>
    <dgm:pt modelId="{B820CDF1-FF33-48A5-BD3F-49E5C6ED6826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Fork-Join Model</a:t>
          </a:r>
          <a:endParaRPr lang="ko-KR" altLang="en-US" sz="1800" dirty="0"/>
        </a:p>
      </dgm:t>
    </dgm:pt>
    <dgm:pt modelId="{F20F957C-F744-4952-A15A-9538B082DBC4}" type="parTrans" cxnId="{F95D9915-5061-4657-8272-85B88A88AABD}">
      <dgm:prSet/>
      <dgm:spPr>
        <a:ln>
          <a:solidFill>
            <a:schemeClr val="tx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443FB940-41DD-4A1A-964D-4F20529BCD6B}" type="sibTrans" cxnId="{F95D9915-5061-4657-8272-85B88A88AABD}">
      <dgm:prSet/>
      <dgm:spPr/>
      <dgm:t>
        <a:bodyPr/>
        <a:lstStyle/>
        <a:p>
          <a:pPr latinLnBrk="1"/>
          <a:endParaRPr lang="ko-KR" altLang="en-US"/>
        </a:p>
      </dgm:t>
    </dgm:pt>
    <dgm:pt modelId="{4E8BA258-E876-4FAF-8906-6707295A82F9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Compiler Directive Based</a:t>
          </a:r>
          <a:endParaRPr lang="ko-KR" altLang="en-US" sz="1800" dirty="0"/>
        </a:p>
      </dgm:t>
    </dgm:pt>
    <dgm:pt modelId="{5D8051A2-475B-4788-87D4-23679D93882D}" type="parTrans" cxnId="{CCD610B4-7737-4BBF-B121-5221B43CAFF8}">
      <dgm:prSet/>
      <dgm:spPr>
        <a:ln>
          <a:solidFill>
            <a:schemeClr val="tx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24FDF3EC-104A-43D3-AB07-57C96C7D462D}" type="sibTrans" cxnId="{CCD610B4-7737-4BBF-B121-5221B43CAFF8}">
      <dgm:prSet/>
      <dgm:spPr/>
      <dgm:t>
        <a:bodyPr/>
        <a:lstStyle/>
        <a:p>
          <a:pPr latinLnBrk="1"/>
          <a:endParaRPr lang="ko-KR" altLang="en-US"/>
        </a:p>
      </dgm:t>
    </dgm:pt>
    <dgm:pt modelId="{8A0CC6B6-0498-4B5F-84AE-629040B0C8F0}">
      <dgm:prSet phldrT="[텍스트]" custT="1"/>
      <dgm:spPr/>
      <dgm:t>
        <a:bodyPr/>
        <a:lstStyle/>
        <a:p>
          <a:pPr latinLnBrk="1"/>
          <a:r>
            <a:rPr lang="en-US" altLang="ko-KR" sz="1600" dirty="0" smtClean="0"/>
            <a:t>Nested Parallelism Support</a:t>
          </a:r>
          <a:endParaRPr lang="ko-KR" altLang="en-US" sz="1600" dirty="0"/>
        </a:p>
      </dgm:t>
    </dgm:pt>
    <dgm:pt modelId="{7A9B7BB5-87CE-43F4-BEE4-57B3C8C23CD6}" type="parTrans" cxnId="{687DBB49-9518-4F4A-9406-B04A82EC16DC}">
      <dgm:prSet/>
      <dgm:spPr>
        <a:ln>
          <a:solidFill>
            <a:schemeClr val="tx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ADA49C23-BE49-4BF1-A142-8C3BE1FE03E4}" type="sibTrans" cxnId="{687DBB49-9518-4F4A-9406-B04A82EC16DC}">
      <dgm:prSet/>
      <dgm:spPr/>
      <dgm:t>
        <a:bodyPr/>
        <a:lstStyle/>
        <a:p>
          <a:pPr latinLnBrk="1"/>
          <a:endParaRPr lang="ko-KR" altLang="en-US"/>
        </a:p>
      </dgm:t>
    </dgm:pt>
    <dgm:pt modelId="{DB2392CA-573E-42ED-B4DA-0B764CFF5CD0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Dynamic Threads</a:t>
          </a:r>
          <a:endParaRPr lang="ko-KR" altLang="en-US" sz="1800" dirty="0"/>
        </a:p>
      </dgm:t>
    </dgm:pt>
    <dgm:pt modelId="{5B5FF779-CA86-4DB1-BFB6-F59B4EA39C85}" type="parTrans" cxnId="{1FA5CE22-5793-4005-A675-00EC2384872E}">
      <dgm:prSet/>
      <dgm:spPr>
        <a:ln>
          <a:solidFill>
            <a:schemeClr val="tx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F873282C-C33B-449E-B5DD-7BC971F9B74A}" type="sibTrans" cxnId="{1FA5CE22-5793-4005-A675-00EC2384872E}">
      <dgm:prSet/>
      <dgm:spPr/>
      <dgm:t>
        <a:bodyPr/>
        <a:lstStyle/>
        <a:p>
          <a:pPr latinLnBrk="1"/>
          <a:endParaRPr lang="ko-KR" altLang="en-US"/>
        </a:p>
      </dgm:t>
    </dgm:pt>
    <dgm:pt modelId="{DE6E3FDC-4589-432F-BB7D-C384C91BE442}">
      <dgm:prSet phldrT="[텍스트]" custT="1"/>
      <dgm:spPr/>
      <dgm:t>
        <a:bodyPr/>
        <a:lstStyle/>
        <a:p>
          <a:pPr latinLnBrk="1"/>
          <a:r>
            <a:rPr lang="en-US" altLang="ko-KR" sz="3000" dirty="0" smtClean="0"/>
            <a:t>I/O</a:t>
          </a:r>
          <a:endParaRPr lang="ko-KR" altLang="en-US" sz="3000" dirty="0"/>
        </a:p>
      </dgm:t>
    </dgm:pt>
    <dgm:pt modelId="{972503E0-C9AF-4248-B10B-BC491D0058EE}" type="parTrans" cxnId="{35F2DB8C-F644-4847-800A-CE6309F7DB18}">
      <dgm:prSet/>
      <dgm:spPr>
        <a:ln>
          <a:solidFill>
            <a:schemeClr val="tx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FDFDB991-3BA5-4352-91F6-470739A84578}" type="sibTrans" cxnId="{35F2DB8C-F644-4847-800A-CE6309F7DB18}">
      <dgm:prSet/>
      <dgm:spPr/>
      <dgm:t>
        <a:bodyPr/>
        <a:lstStyle/>
        <a:p>
          <a:pPr latinLnBrk="1"/>
          <a:endParaRPr lang="ko-KR" altLang="en-US"/>
        </a:p>
      </dgm:t>
    </dgm:pt>
    <dgm:pt modelId="{B4F8B639-DDB1-4ED0-BBE8-F6182199D6CF}" type="pres">
      <dgm:prSet presAssocID="{ECDB3378-BFCC-4151-B991-0F318118D1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E6A362-09D5-4FE7-A810-EACED345FE34}" type="pres">
      <dgm:prSet presAssocID="{32CDEB4C-AE02-46B4-8EB8-FCE55B4D62EC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1F219E59-2C5C-4E6B-AF74-9D4658C4FE0C}" type="pres">
      <dgm:prSet presAssocID="{CEC855B1-8F1F-4826-BB39-5B37BC2BE856}" presName="Name9" presStyleLbl="parChTrans1D2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5888AAA9-B823-4E46-9629-EE8C74E9BCCA}" type="pres">
      <dgm:prSet presAssocID="{CEC855B1-8F1F-4826-BB39-5B37BC2BE856}" presName="connTx" presStyleLbl="parChTrans1D2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CD9FC0B1-6CBD-4AB0-8ADB-CAB0FEA682B8}" type="pres">
      <dgm:prSet presAssocID="{3513BC78-C006-4FA7-BA49-BEBE255743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27E1C6-6320-48EA-888F-A2C75AF0637E}" type="pres">
      <dgm:prSet presAssocID="{7D65B164-3319-4F01-9824-0E8A9ED59165}" presName="Name9" presStyleLbl="parChTrans1D2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65FCB740-90F8-46B1-BEB1-E8804B2C6C09}" type="pres">
      <dgm:prSet presAssocID="{7D65B164-3319-4F01-9824-0E8A9ED59165}" presName="connTx" presStyleLbl="parChTrans1D2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CF409FFA-283E-4CD6-843E-D83CB2994D7B}" type="pres">
      <dgm:prSet presAssocID="{DFDBAC35-9FC7-45C5-8A4E-8C8DF5047A1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F234C6-E840-46CF-9FC2-4C54F193E5C8}" type="pres">
      <dgm:prSet presAssocID="{F20F957C-F744-4952-A15A-9538B082DBC4}" presName="Name9" presStyleLbl="parChTrans1D2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0A938B09-E6A2-4B53-AC1A-8B909420046E}" type="pres">
      <dgm:prSet presAssocID="{F20F957C-F744-4952-A15A-9538B082DBC4}" presName="connTx" presStyleLbl="parChTrans1D2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8111179E-C238-41B2-B1E3-039BDBAA81BC}" type="pres">
      <dgm:prSet presAssocID="{B820CDF1-FF33-48A5-BD3F-49E5C6ED6826}" presName="node" presStyleLbl="node1" presStyleIdx="2" presStyleCnt="7" custRadScaleRad="103994" custRadScaleInc="-195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09B1292-C369-419D-9F48-D5BC89E811E0}" type="pres">
      <dgm:prSet presAssocID="{5D8051A2-475B-4788-87D4-23679D93882D}" presName="Name9" presStyleLbl="parChTrans1D2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557C8494-2E92-4C37-ACA6-AC2D074D68C1}" type="pres">
      <dgm:prSet presAssocID="{5D8051A2-475B-4788-87D4-23679D93882D}" presName="connTx" presStyleLbl="parChTrans1D2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07CD1FEE-BC02-4AAA-9CC4-087F5864AB79}" type="pres">
      <dgm:prSet presAssocID="{4E8BA258-E876-4FAF-8906-6707295A82F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5B2090-0583-4E9D-B6DE-9FD04505365A}" type="pres">
      <dgm:prSet presAssocID="{7A9B7BB5-87CE-43F4-BEE4-57B3C8C23CD6}" presName="Name9" presStyleLbl="parChTrans1D2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22F8EA15-67FB-411A-8043-CB0C5C804D06}" type="pres">
      <dgm:prSet presAssocID="{7A9B7BB5-87CE-43F4-BEE4-57B3C8C23CD6}" presName="connTx" presStyleLbl="parChTrans1D2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B2730C32-3200-4560-BE6C-F215C128ACDB}" type="pres">
      <dgm:prSet presAssocID="{8A0CC6B6-0498-4B5F-84AE-629040B0C8F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5263C5-0E34-49BF-944E-A8E70BC649FF}" type="pres">
      <dgm:prSet presAssocID="{5B5FF779-CA86-4DB1-BFB6-F59B4EA39C85}" presName="Name9" presStyleLbl="parChTrans1D2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D2C7BFDD-AC5B-46F7-B2F7-53C9B5077057}" type="pres">
      <dgm:prSet presAssocID="{5B5FF779-CA86-4DB1-BFB6-F59B4EA39C85}" presName="connTx" presStyleLbl="parChTrans1D2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6B12876C-D383-4069-A917-9D35FF9BCAA5}" type="pres">
      <dgm:prSet presAssocID="{DB2392CA-573E-42ED-B4DA-0B764CFF5CD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3832BA-4D4C-492D-9D54-0649F9375578}" type="pres">
      <dgm:prSet presAssocID="{972503E0-C9AF-4248-B10B-BC491D0058EE}" presName="Name9" presStyleLbl="parChTrans1D2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7AB5E5BA-37D9-4FEC-8EE5-20623F074B5F}" type="pres">
      <dgm:prSet presAssocID="{972503E0-C9AF-4248-B10B-BC491D0058EE}" presName="connTx" presStyleLbl="parChTrans1D2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684B40C8-DA19-4054-B568-69CB1400C458}" type="pres">
      <dgm:prSet presAssocID="{DE6E3FDC-4589-432F-BB7D-C384C91BE44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BB7C4AC-5EEB-4812-8A24-5B784FC79ABB}" type="presOf" srcId="{DFDBAC35-9FC7-45C5-8A4E-8C8DF5047A10}" destId="{CF409FFA-283E-4CD6-843E-D83CB2994D7B}" srcOrd="0" destOrd="0" presId="urn:microsoft.com/office/officeart/2005/8/layout/radial1"/>
    <dgm:cxn modelId="{C7128A08-3065-4838-BCB1-9CE5B5033B5C}" type="presOf" srcId="{B820CDF1-FF33-48A5-BD3F-49E5C6ED6826}" destId="{8111179E-C238-41B2-B1E3-039BDBAA81BC}" srcOrd="0" destOrd="0" presId="urn:microsoft.com/office/officeart/2005/8/layout/radial1"/>
    <dgm:cxn modelId="{C4A9A118-677E-4E79-B439-AB5EDB7BE047}" type="presOf" srcId="{F20F957C-F744-4952-A15A-9538B082DBC4}" destId="{E5F234C6-E840-46CF-9FC2-4C54F193E5C8}" srcOrd="0" destOrd="0" presId="urn:microsoft.com/office/officeart/2005/8/layout/radial1"/>
    <dgm:cxn modelId="{73B10D5D-731D-4681-A32F-53A6C5CE5C61}" type="presOf" srcId="{7D65B164-3319-4F01-9824-0E8A9ED59165}" destId="{65FCB740-90F8-46B1-BEB1-E8804B2C6C09}" srcOrd="1" destOrd="0" presId="urn:microsoft.com/office/officeart/2005/8/layout/radial1"/>
    <dgm:cxn modelId="{08668096-E57E-4679-9217-6DFA58EEB1A6}" type="presOf" srcId="{32CDEB4C-AE02-46B4-8EB8-FCE55B4D62EC}" destId="{2FE6A362-09D5-4FE7-A810-EACED345FE34}" srcOrd="0" destOrd="0" presId="urn:microsoft.com/office/officeart/2005/8/layout/radial1"/>
    <dgm:cxn modelId="{84786582-5DF3-4295-97D0-80E2AFEBEEE6}" srcId="{ECDB3378-BFCC-4151-B991-0F318118D165}" destId="{32CDEB4C-AE02-46B4-8EB8-FCE55B4D62EC}" srcOrd="0" destOrd="0" parTransId="{818A01D0-831D-488D-8774-3C299A2F8778}" sibTransId="{A41BCE9A-B32D-494B-978A-D53138D4EB02}"/>
    <dgm:cxn modelId="{2A4E948E-2803-426D-B8BE-183F258D3EBC}" type="presOf" srcId="{8A0CC6B6-0498-4B5F-84AE-629040B0C8F0}" destId="{B2730C32-3200-4560-BE6C-F215C128ACDB}" srcOrd="0" destOrd="0" presId="urn:microsoft.com/office/officeart/2005/8/layout/radial1"/>
    <dgm:cxn modelId="{CCD610B4-7737-4BBF-B121-5221B43CAFF8}" srcId="{32CDEB4C-AE02-46B4-8EB8-FCE55B4D62EC}" destId="{4E8BA258-E876-4FAF-8906-6707295A82F9}" srcOrd="3" destOrd="0" parTransId="{5D8051A2-475B-4788-87D4-23679D93882D}" sibTransId="{24FDF3EC-104A-43D3-AB07-57C96C7D462D}"/>
    <dgm:cxn modelId="{3CDA08B6-FC98-4CC3-8A53-BC0E4EABA082}" type="presOf" srcId="{5B5FF779-CA86-4DB1-BFB6-F59B4EA39C85}" destId="{D2C7BFDD-AC5B-46F7-B2F7-53C9B5077057}" srcOrd="1" destOrd="0" presId="urn:microsoft.com/office/officeart/2005/8/layout/radial1"/>
    <dgm:cxn modelId="{94A46C09-1D8C-4B05-9F7E-A7C051C01B42}" type="presOf" srcId="{4E8BA258-E876-4FAF-8906-6707295A82F9}" destId="{07CD1FEE-BC02-4AAA-9CC4-087F5864AB79}" srcOrd="0" destOrd="0" presId="urn:microsoft.com/office/officeart/2005/8/layout/radial1"/>
    <dgm:cxn modelId="{2E0B77BF-4490-42B7-BB87-3AB14AA26BF7}" srcId="{32CDEB4C-AE02-46B4-8EB8-FCE55B4D62EC}" destId="{DFDBAC35-9FC7-45C5-8A4E-8C8DF5047A10}" srcOrd="1" destOrd="0" parTransId="{7D65B164-3319-4F01-9824-0E8A9ED59165}" sibTransId="{C7545C19-F5BB-43EF-8F0D-21E447C41FAD}"/>
    <dgm:cxn modelId="{F95D9915-5061-4657-8272-85B88A88AABD}" srcId="{32CDEB4C-AE02-46B4-8EB8-FCE55B4D62EC}" destId="{B820CDF1-FF33-48A5-BD3F-49E5C6ED6826}" srcOrd="2" destOrd="0" parTransId="{F20F957C-F744-4952-A15A-9538B082DBC4}" sibTransId="{443FB940-41DD-4A1A-964D-4F20529BCD6B}"/>
    <dgm:cxn modelId="{1FA5CE22-5793-4005-A675-00EC2384872E}" srcId="{32CDEB4C-AE02-46B4-8EB8-FCE55B4D62EC}" destId="{DB2392CA-573E-42ED-B4DA-0B764CFF5CD0}" srcOrd="5" destOrd="0" parTransId="{5B5FF779-CA86-4DB1-BFB6-F59B4EA39C85}" sibTransId="{F873282C-C33B-449E-B5DD-7BC971F9B74A}"/>
    <dgm:cxn modelId="{E8851067-FB04-488F-8753-DB7F88789CEE}" type="presOf" srcId="{CEC855B1-8F1F-4826-BB39-5B37BC2BE856}" destId="{1F219E59-2C5C-4E6B-AF74-9D4658C4FE0C}" srcOrd="0" destOrd="0" presId="urn:microsoft.com/office/officeart/2005/8/layout/radial1"/>
    <dgm:cxn modelId="{2EC1FDAF-AC3D-49EA-B383-76D5CD86138A}" srcId="{32CDEB4C-AE02-46B4-8EB8-FCE55B4D62EC}" destId="{3513BC78-C006-4FA7-BA49-BEBE25574390}" srcOrd="0" destOrd="0" parTransId="{CEC855B1-8F1F-4826-BB39-5B37BC2BE856}" sibTransId="{E2908030-D9D8-4DA6-B18D-A39B574B6D06}"/>
    <dgm:cxn modelId="{9FD404D3-F700-46A2-94A7-949B923D35F0}" type="presOf" srcId="{3513BC78-C006-4FA7-BA49-BEBE25574390}" destId="{CD9FC0B1-6CBD-4AB0-8ADB-CAB0FEA682B8}" srcOrd="0" destOrd="0" presId="urn:microsoft.com/office/officeart/2005/8/layout/radial1"/>
    <dgm:cxn modelId="{B45B4C41-9532-4C80-8616-BFD760D41B80}" type="presOf" srcId="{5D8051A2-475B-4788-87D4-23679D93882D}" destId="{309B1292-C369-419D-9F48-D5BC89E811E0}" srcOrd="0" destOrd="0" presId="urn:microsoft.com/office/officeart/2005/8/layout/radial1"/>
    <dgm:cxn modelId="{535D2A5F-3A45-427E-91A6-A658ABB18AC8}" type="presOf" srcId="{CEC855B1-8F1F-4826-BB39-5B37BC2BE856}" destId="{5888AAA9-B823-4E46-9629-EE8C74E9BCCA}" srcOrd="1" destOrd="0" presId="urn:microsoft.com/office/officeart/2005/8/layout/radial1"/>
    <dgm:cxn modelId="{8EF27EED-C69E-4AA0-BEE5-0D29691B4BEE}" type="presOf" srcId="{DE6E3FDC-4589-432F-BB7D-C384C91BE442}" destId="{684B40C8-DA19-4054-B568-69CB1400C458}" srcOrd="0" destOrd="0" presId="urn:microsoft.com/office/officeart/2005/8/layout/radial1"/>
    <dgm:cxn modelId="{34C0E9F4-ED8B-4C80-9CF6-801F8DA0B332}" type="presOf" srcId="{972503E0-C9AF-4248-B10B-BC491D0058EE}" destId="{5D3832BA-4D4C-492D-9D54-0649F9375578}" srcOrd="0" destOrd="0" presId="urn:microsoft.com/office/officeart/2005/8/layout/radial1"/>
    <dgm:cxn modelId="{798027E4-3811-4303-857C-99C616436414}" type="presOf" srcId="{7D65B164-3319-4F01-9824-0E8A9ED59165}" destId="{6C27E1C6-6320-48EA-888F-A2C75AF0637E}" srcOrd="0" destOrd="0" presId="urn:microsoft.com/office/officeart/2005/8/layout/radial1"/>
    <dgm:cxn modelId="{35F2DB8C-F644-4847-800A-CE6309F7DB18}" srcId="{32CDEB4C-AE02-46B4-8EB8-FCE55B4D62EC}" destId="{DE6E3FDC-4589-432F-BB7D-C384C91BE442}" srcOrd="6" destOrd="0" parTransId="{972503E0-C9AF-4248-B10B-BC491D0058EE}" sibTransId="{FDFDB991-3BA5-4352-91F6-470739A84578}"/>
    <dgm:cxn modelId="{687DBB49-9518-4F4A-9406-B04A82EC16DC}" srcId="{32CDEB4C-AE02-46B4-8EB8-FCE55B4D62EC}" destId="{8A0CC6B6-0498-4B5F-84AE-629040B0C8F0}" srcOrd="4" destOrd="0" parTransId="{7A9B7BB5-87CE-43F4-BEE4-57B3C8C23CD6}" sibTransId="{ADA49C23-BE49-4BF1-A142-8C3BE1FE03E4}"/>
    <dgm:cxn modelId="{EACF8F07-63CB-43CB-A6FF-429CF045F674}" type="presOf" srcId="{DB2392CA-573E-42ED-B4DA-0B764CFF5CD0}" destId="{6B12876C-D383-4069-A917-9D35FF9BCAA5}" srcOrd="0" destOrd="0" presId="urn:microsoft.com/office/officeart/2005/8/layout/radial1"/>
    <dgm:cxn modelId="{B5FF3AEC-A6E0-42D5-ACEE-87C9F7F7FC47}" type="presOf" srcId="{972503E0-C9AF-4248-B10B-BC491D0058EE}" destId="{7AB5E5BA-37D9-4FEC-8EE5-20623F074B5F}" srcOrd="1" destOrd="0" presId="urn:microsoft.com/office/officeart/2005/8/layout/radial1"/>
    <dgm:cxn modelId="{9946EDBD-B11E-408F-A117-80E88FEC4FA0}" type="presOf" srcId="{5D8051A2-475B-4788-87D4-23679D93882D}" destId="{557C8494-2E92-4C37-ACA6-AC2D074D68C1}" srcOrd="1" destOrd="0" presId="urn:microsoft.com/office/officeart/2005/8/layout/radial1"/>
    <dgm:cxn modelId="{587F03A0-A76B-45A5-AFE1-A32FF392BE42}" type="presOf" srcId="{5B5FF779-CA86-4DB1-BFB6-F59B4EA39C85}" destId="{525263C5-0E34-49BF-944E-A8E70BC649FF}" srcOrd="0" destOrd="0" presId="urn:microsoft.com/office/officeart/2005/8/layout/radial1"/>
    <dgm:cxn modelId="{8907B959-4C38-4403-A286-270E29C79F09}" type="presOf" srcId="{7A9B7BB5-87CE-43F4-BEE4-57B3C8C23CD6}" destId="{B05B2090-0583-4E9D-B6DE-9FD04505365A}" srcOrd="0" destOrd="0" presId="urn:microsoft.com/office/officeart/2005/8/layout/radial1"/>
    <dgm:cxn modelId="{F0A0F444-DD7D-4FD6-92BD-47CB801FCE33}" type="presOf" srcId="{7A9B7BB5-87CE-43F4-BEE4-57B3C8C23CD6}" destId="{22F8EA15-67FB-411A-8043-CB0C5C804D06}" srcOrd="1" destOrd="0" presId="urn:microsoft.com/office/officeart/2005/8/layout/radial1"/>
    <dgm:cxn modelId="{CEBE5BE0-7380-4715-847C-0FC3FE4528DE}" type="presOf" srcId="{ECDB3378-BFCC-4151-B991-0F318118D165}" destId="{B4F8B639-DDB1-4ED0-BBE8-F6182199D6CF}" srcOrd="0" destOrd="0" presId="urn:microsoft.com/office/officeart/2005/8/layout/radial1"/>
    <dgm:cxn modelId="{0289ECEB-8523-42FA-A717-EED1D3B5E168}" type="presOf" srcId="{F20F957C-F744-4952-A15A-9538B082DBC4}" destId="{0A938B09-E6A2-4B53-AC1A-8B909420046E}" srcOrd="1" destOrd="0" presId="urn:microsoft.com/office/officeart/2005/8/layout/radial1"/>
    <dgm:cxn modelId="{31AAAA13-07EF-4C6E-B8C7-77F0095A27CB}" type="presParOf" srcId="{B4F8B639-DDB1-4ED0-BBE8-F6182199D6CF}" destId="{2FE6A362-09D5-4FE7-A810-EACED345FE34}" srcOrd="0" destOrd="0" presId="urn:microsoft.com/office/officeart/2005/8/layout/radial1"/>
    <dgm:cxn modelId="{F3BECAF1-6B05-44CF-B844-6CEF923EB5F3}" type="presParOf" srcId="{B4F8B639-DDB1-4ED0-BBE8-F6182199D6CF}" destId="{1F219E59-2C5C-4E6B-AF74-9D4658C4FE0C}" srcOrd="1" destOrd="0" presId="urn:microsoft.com/office/officeart/2005/8/layout/radial1"/>
    <dgm:cxn modelId="{A77CE0E1-502B-4F84-8683-B63EEC92B470}" type="presParOf" srcId="{1F219E59-2C5C-4E6B-AF74-9D4658C4FE0C}" destId="{5888AAA9-B823-4E46-9629-EE8C74E9BCCA}" srcOrd="0" destOrd="0" presId="urn:microsoft.com/office/officeart/2005/8/layout/radial1"/>
    <dgm:cxn modelId="{D0FDF5D2-574B-4339-A300-D633CA7A3083}" type="presParOf" srcId="{B4F8B639-DDB1-4ED0-BBE8-F6182199D6CF}" destId="{CD9FC0B1-6CBD-4AB0-8ADB-CAB0FEA682B8}" srcOrd="2" destOrd="0" presId="urn:microsoft.com/office/officeart/2005/8/layout/radial1"/>
    <dgm:cxn modelId="{18049810-E501-41F2-9FF2-E659DF86786D}" type="presParOf" srcId="{B4F8B639-DDB1-4ED0-BBE8-F6182199D6CF}" destId="{6C27E1C6-6320-48EA-888F-A2C75AF0637E}" srcOrd="3" destOrd="0" presId="urn:microsoft.com/office/officeart/2005/8/layout/radial1"/>
    <dgm:cxn modelId="{FDB21729-564D-4F06-A431-9550183B5188}" type="presParOf" srcId="{6C27E1C6-6320-48EA-888F-A2C75AF0637E}" destId="{65FCB740-90F8-46B1-BEB1-E8804B2C6C09}" srcOrd="0" destOrd="0" presId="urn:microsoft.com/office/officeart/2005/8/layout/radial1"/>
    <dgm:cxn modelId="{EAAF6349-55A6-43A0-8ECA-8A142FFA19AB}" type="presParOf" srcId="{B4F8B639-DDB1-4ED0-BBE8-F6182199D6CF}" destId="{CF409FFA-283E-4CD6-843E-D83CB2994D7B}" srcOrd="4" destOrd="0" presId="urn:microsoft.com/office/officeart/2005/8/layout/radial1"/>
    <dgm:cxn modelId="{F389A4DC-1166-4782-B974-B0F7001512E9}" type="presParOf" srcId="{B4F8B639-DDB1-4ED0-BBE8-F6182199D6CF}" destId="{E5F234C6-E840-46CF-9FC2-4C54F193E5C8}" srcOrd="5" destOrd="0" presId="urn:microsoft.com/office/officeart/2005/8/layout/radial1"/>
    <dgm:cxn modelId="{6FB798CE-AA2C-44F8-8CB1-8567BA1FABA1}" type="presParOf" srcId="{E5F234C6-E840-46CF-9FC2-4C54F193E5C8}" destId="{0A938B09-E6A2-4B53-AC1A-8B909420046E}" srcOrd="0" destOrd="0" presId="urn:microsoft.com/office/officeart/2005/8/layout/radial1"/>
    <dgm:cxn modelId="{72D78B67-2B45-4D0B-8083-3F3679C8A72B}" type="presParOf" srcId="{B4F8B639-DDB1-4ED0-BBE8-F6182199D6CF}" destId="{8111179E-C238-41B2-B1E3-039BDBAA81BC}" srcOrd="6" destOrd="0" presId="urn:microsoft.com/office/officeart/2005/8/layout/radial1"/>
    <dgm:cxn modelId="{6DA6C97B-4D42-46B2-8282-2CF09B85E20E}" type="presParOf" srcId="{B4F8B639-DDB1-4ED0-BBE8-F6182199D6CF}" destId="{309B1292-C369-419D-9F48-D5BC89E811E0}" srcOrd="7" destOrd="0" presId="urn:microsoft.com/office/officeart/2005/8/layout/radial1"/>
    <dgm:cxn modelId="{163FB947-F88E-4974-9039-A6575A2BE44A}" type="presParOf" srcId="{309B1292-C369-419D-9F48-D5BC89E811E0}" destId="{557C8494-2E92-4C37-ACA6-AC2D074D68C1}" srcOrd="0" destOrd="0" presId="urn:microsoft.com/office/officeart/2005/8/layout/radial1"/>
    <dgm:cxn modelId="{382A1AEF-2643-47A3-B68D-AC89780A5EB9}" type="presParOf" srcId="{B4F8B639-DDB1-4ED0-BBE8-F6182199D6CF}" destId="{07CD1FEE-BC02-4AAA-9CC4-087F5864AB79}" srcOrd="8" destOrd="0" presId="urn:microsoft.com/office/officeart/2005/8/layout/radial1"/>
    <dgm:cxn modelId="{483F17F1-3432-40A0-9C08-1F684AB5BD91}" type="presParOf" srcId="{B4F8B639-DDB1-4ED0-BBE8-F6182199D6CF}" destId="{B05B2090-0583-4E9D-B6DE-9FD04505365A}" srcOrd="9" destOrd="0" presId="urn:microsoft.com/office/officeart/2005/8/layout/radial1"/>
    <dgm:cxn modelId="{9905EEEF-5C78-4CBC-8926-4B6CD0BFF51B}" type="presParOf" srcId="{B05B2090-0583-4E9D-B6DE-9FD04505365A}" destId="{22F8EA15-67FB-411A-8043-CB0C5C804D06}" srcOrd="0" destOrd="0" presId="urn:microsoft.com/office/officeart/2005/8/layout/radial1"/>
    <dgm:cxn modelId="{BB069051-0434-45A6-A4E4-95B4F3ACA30D}" type="presParOf" srcId="{B4F8B639-DDB1-4ED0-BBE8-F6182199D6CF}" destId="{B2730C32-3200-4560-BE6C-F215C128ACDB}" srcOrd="10" destOrd="0" presId="urn:microsoft.com/office/officeart/2005/8/layout/radial1"/>
    <dgm:cxn modelId="{F9901268-EAB4-4ACE-A16E-F80D80517657}" type="presParOf" srcId="{B4F8B639-DDB1-4ED0-BBE8-F6182199D6CF}" destId="{525263C5-0E34-49BF-944E-A8E70BC649FF}" srcOrd="11" destOrd="0" presId="urn:microsoft.com/office/officeart/2005/8/layout/radial1"/>
    <dgm:cxn modelId="{A5E41684-2AB1-4FCD-B94C-F5A348A0636D}" type="presParOf" srcId="{525263C5-0E34-49BF-944E-A8E70BC649FF}" destId="{D2C7BFDD-AC5B-46F7-B2F7-53C9B5077057}" srcOrd="0" destOrd="0" presId="urn:microsoft.com/office/officeart/2005/8/layout/radial1"/>
    <dgm:cxn modelId="{5B110559-5BF1-46A1-84F3-B9E6A19EA9A6}" type="presParOf" srcId="{B4F8B639-DDB1-4ED0-BBE8-F6182199D6CF}" destId="{6B12876C-D383-4069-A917-9D35FF9BCAA5}" srcOrd="12" destOrd="0" presId="urn:microsoft.com/office/officeart/2005/8/layout/radial1"/>
    <dgm:cxn modelId="{07935494-A6EA-4A0E-943A-981DBB69615A}" type="presParOf" srcId="{B4F8B639-DDB1-4ED0-BBE8-F6182199D6CF}" destId="{5D3832BA-4D4C-492D-9D54-0649F9375578}" srcOrd="13" destOrd="0" presId="urn:microsoft.com/office/officeart/2005/8/layout/radial1"/>
    <dgm:cxn modelId="{E66D65B5-4DC7-4E61-A889-294C92D2780C}" type="presParOf" srcId="{5D3832BA-4D4C-492D-9D54-0649F9375578}" destId="{7AB5E5BA-37D9-4FEC-8EE5-20623F074B5F}" srcOrd="0" destOrd="0" presId="urn:microsoft.com/office/officeart/2005/8/layout/radial1"/>
    <dgm:cxn modelId="{EBE72C53-F944-459F-95AE-DDCCEB2A2139}" type="presParOf" srcId="{B4F8B639-DDB1-4ED0-BBE8-F6182199D6CF}" destId="{684B40C8-DA19-4054-B568-69CB1400C45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9538D5-638A-4E2A-A26D-2E26E8594FA3}" type="doc">
      <dgm:prSet loTypeId="urn:microsoft.com/office/officeart/2005/8/layout/radial1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52A944C-B459-4DB7-81AF-85958A272126}">
      <dgm:prSet phldrT="[텍스트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r>
            <a:rPr lang="en-US" altLang="ko-KR" dirty="0" smtClean="0"/>
            <a:t>CUDA C</a:t>
          </a:r>
          <a:endParaRPr lang="ko-KR" altLang="en-US" dirty="0"/>
        </a:p>
      </dgm:t>
    </dgm:pt>
    <dgm:pt modelId="{33B76E26-3BC0-4BD1-9E10-D5AFF3E98E90}" type="parTrans" cxnId="{94C0BE63-A4D6-41CA-A173-E549B76779CC}">
      <dgm:prSet/>
      <dgm:spPr/>
      <dgm:t>
        <a:bodyPr/>
        <a:lstStyle/>
        <a:p>
          <a:pPr latinLnBrk="1"/>
          <a:endParaRPr lang="ko-KR" altLang="en-US"/>
        </a:p>
      </dgm:t>
    </dgm:pt>
    <dgm:pt modelId="{0BBB91CB-58DE-4A57-9BAB-9A60680F2A45}" type="sibTrans" cxnId="{94C0BE63-A4D6-41CA-A173-E549B76779CC}">
      <dgm:prSet/>
      <dgm:spPr/>
      <dgm:t>
        <a:bodyPr/>
        <a:lstStyle/>
        <a:p>
          <a:pPr latinLnBrk="1"/>
          <a:endParaRPr lang="ko-KR" altLang="en-US"/>
        </a:p>
      </dgm:t>
    </dgm:pt>
    <dgm:pt modelId="{0C53BC03-CFAF-4D4B-94F3-D747A2AB831A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Kernels</a:t>
          </a:r>
          <a:endParaRPr lang="ko-KR" altLang="en-US" sz="2000" dirty="0"/>
        </a:p>
      </dgm:t>
    </dgm:pt>
    <dgm:pt modelId="{350745A3-0297-4899-82A7-3138FD0059C4}" type="parTrans" cxnId="{EBD6BFAA-6E69-43AF-BE96-A7D464076AB0}">
      <dgm:prSet/>
      <dgm:spPr>
        <a:ln>
          <a:solidFill>
            <a:schemeClr val="tx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6F495F11-4151-492F-BE0E-FA1C9DD7AA07}" type="sibTrans" cxnId="{EBD6BFAA-6E69-43AF-BE96-A7D464076AB0}">
      <dgm:prSet/>
      <dgm:spPr/>
      <dgm:t>
        <a:bodyPr/>
        <a:lstStyle/>
        <a:p>
          <a:pPr latinLnBrk="1"/>
          <a:endParaRPr lang="ko-KR" altLang="en-US"/>
        </a:p>
      </dgm:t>
    </dgm:pt>
    <dgm:pt modelId="{FA8AC163-BB5E-4755-9D3E-82A93360FD33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Thread Hierarchy</a:t>
          </a:r>
          <a:endParaRPr lang="ko-KR" altLang="en-US" sz="2000" dirty="0"/>
        </a:p>
      </dgm:t>
    </dgm:pt>
    <dgm:pt modelId="{F7ABE52B-7EE6-4032-81FA-49956A0EC2C7}" type="parTrans" cxnId="{FE9488A0-168B-4F94-816E-91678670DAA9}">
      <dgm:prSet/>
      <dgm:spPr>
        <a:ln>
          <a:solidFill>
            <a:schemeClr val="tx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239D7453-A08B-404C-BE90-35976C6AD39C}" type="sibTrans" cxnId="{FE9488A0-168B-4F94-816E-91678670DAA9}">
      <dgm:prSet/>
      <dgm:spPr/>
      <dgm:t>
        <a:bodyPr/>
        <a:lstStyle/>
        <a:p>
          <a:pPr latinLnBrk="1"/>
          <a:endParaRPr lang="ko-KR" altLang="en-US"/>
        </a:p>
      </dgm:t>
    </dgm:pt>
    <dgm:pt modelId="{29A0253E-94D2-41BE-9287-CF7986030032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Memory Hierarchy</a:t>
          </a:r>
          <a:endParaRPr lang="ko-KR" altLang="en-US" sz="2000" dirty="0"/>
        </a:p>
      </dgm:t>
    </dgm:pt>
    <dgm:pt modelId="{B7705772-B13C-4857-BAE6-BB49F5053058}" type="parTrans" cxnId="{C3E9724D-9C96-4559-8DD1-77FBAE0CAD1D}">
      <dgm:prSet/>
      <dgm:spPr>
        <a:ln>
          <a:solidFill>
            <a:schemeClr val="tx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352B118D-6CAC-42B6-AC13-2788E47587C0}" type="sibTrans" cxnId="{C3E9724D-9C96-4559-8DD1-77FBAE0CAD1D}">
      <dgm:prSet/>
      <dgm:spPr/>
      <dgm:t>
        <a:bodyPr/>
        <a:lstStyle/>
        <a:p>
          <a:pPr latinLnBrk="1"/>
          <a:endParaRPr lang="ko-KR" altLang="en-US"/>
        </a:p>
      </dgm:t>
    </dgm:pt>
    <dgm:pt modelId="{0791C667-853A-4110-B894-B1D70B577746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Compute Capability</a:t>
          </a:r>
          <a:endParaRPr lang="ko-KR" altLang="en-US" sz="1800" dirty="0"/>
        </a:p>
      </dgm:t>
    </dgm:pt>
    <dgm:pt modelId="{887A4042-7EA5-4583-99A9-2DC4EABF8882}" type="parTrans" cxnId="{F0BC6E91-7DC0-4332-B194-60F028FBD045}">
      <dgm:prSet/>
      <dgm:spPr>
        <a:ln>
          <a:solidFill>
            <a:schemeClr val="tx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E54A46C5-DE80-4F11-A3D0-7E4939BC508E}" type="sibTrans" cxnId="{F0BC6E91-7DC0-4332-B194-60F028FBD045}">
      <dgm:prSet/>
      <dgm:spPr/>
      <dgm:t>
        <a:bodyPr/>
        <a:lstStyle/>
        <a:p>
          <a:pPr latinLnBrk="1"/>
          <a:endParaRPr lang="ko-KR" altLang="en-US"/>
        </a:p>
      </dgm:t>
    </dgm:pt>
    <dgm:pt modelId="{4F2CED3F-A462-4A2A-B593-763CD08EDD3C}">
      <dgm:prSet phldrT="[텍스트]" custT="1"/>
      <dgm:spPr/>
      <dgm:t>
        <a:bodyPr/>
        <a:lstStyle/>
        <a:p>
          <a:pPr latinLnBrk="1"/>
          <a:r>
            <a:rPr lang="en-US" altLang="ko-KR" sz="1200" dirty="0" smtClean="0"/>
            <a:t>Heterogeneous Computing</a:t>
          </a:r>
          <a:endParaRPr lang="ko-KR" altLang="en-US" sz="1200" dirty="0"/>
        </a:p>
      </dgm:t>
    </dgm:pt>
    <dgm:pt modelId="{E30D1D11-9DC7-436D-8AAB-A6C6D629BDD8}" type="parTrans" cxnId="{886CDA68-0C0D-4F3B-AA20-0F360D7D0461}">
      <dgm:prSet/>
      <dgm:spPr>
        <a:ln>
          <a:solidFill>
            <a:schemeClr val="tx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B4C188A5-BEE4-43F7-B0D6-36C8F2482D96}" type="sibTrans" cxnId="{886CDA68-0C0D-4F3B-AA20-0F360D7D0461}">
      <dgm:prSet/>
      <dgm:spPr/>
      <dgm:t>
        <a:bodyPr/>
        <a:lstStyle/>
        <a:p>
          <a:pPr latinLnBrk="1"/>
          <a:endParaRPr lang="ko-KR" altLang="en-US"/>
        </a:p>
      </dgm:t>
    </dgm:pt>
    <dgm:pt modelId="{A7719944-4B88-4129-AAE5-ECAC64ECD117}" type="pres">
      <dgm:prSet presAssocID="{8D9538D5-638A-4E2A-A26D-2E26E8594F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B87533-7B20-46A9-A24F-4FC16AF49209}" type="pres">
      <dgm:prSet presAssocID="{252A944C-B459-4DB7-81AF-85958A272126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6844682-E09E-4A06-940D-B8F5D5ED11E1}" type="pres">
      <dgm:prSet presAssocID="{350745A3-0297-4899-82A7-3138FD0059C4}" presName="Name9" presStyleLbl="parChTrans1D2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1D99732E-7F5D-4183-ADD2-A1AB426DD055}" type="pres">
      <dgm:prSet presAssocID="{350745A3-0297-4899-82A7-3138FD0059C4}" presName="connTx" presStyleLbl="parChTrans1D2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FF606E62-82F0-4A40-8EB0-189768DF479B}" type="pres">
      <dgm:prSet presAssocID="{0C53BC03-CFAF-4D4B-94F3-D747A2AB831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FED591-65B8-48EB-A220-D3B4D7F7BA63}" type="pres">
      <dgm:prSet presAssocID="{F7ABE52B-7EE6-4032-81FA-49956A0EC2C7}" presName="Name9" presStyleLbl="parChTrans1D2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1A1AE8C3-05F4-4429-BB96-9BDCD480A06A}" type="pres">
      <dgm:prSet presAssocID="{F7ABE52B-7EE6-4032-81FA-49956A0EC2C7}" presName="connTx" presStyleLbl="parChTrans1D2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84CE2F3F-6CEF-48B5-98BB-FAF5D52F1BB4}" type="pres">
      <dgm:prSet presAssocID="{FA8AC163-BB5E-4755-9D3E-82A93360FD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2BAC4A-88A5-4CB0-8ECA-988D16177587}" type="pres">
      <dgm:prSet presAssocID="{B7705772-B13C-4857-BAE6-BB49F5053058}" presName="Name9" presStyleLbl="parChTrans1D2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115AD419-5555-467B-ABC9-67EC6356CD49}" type="pres">
      <dgm:prSet presAssocID="{B7705772-B13C-4857-BAE6-BB49F5053058}" presName="connTx" presStyleLbl="parChTrans1D2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CE8865C2-E396-4F4E-829D-F067E67CC636}" type="pres">
      <dgm:prSet presAssocID="{29A0253E-94D2-41BE-9287-CF79860300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F7C9A4-E0FF-44CD-8CFC-4D28609585CA}" type="pres">
      <dgm:prSet presAssocID="{E30D1D11-9DC7-436D-8AAB-A6C6D629BDD8}" presName="Name9" presStyleLbl="parChTrans1D2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04B1AF06-C016-4B36-BE89-3BC41F2BAD27}" type="pres">
      <dgm:prSet presAssocID="{E30D1D11-9DC7-436D-8AAB-A6C6D629BDD8}" presName="connTx" presStyleLbl="parChTrans1D2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CE2D38F6-EB68-44A9-8AD4-3152A9519FA2}" type="pres">
      <dgm:prSet presAssocID="{4F2CED3F-A462-4A2A-B593-763CD08EDD3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642EB3-FE6B-45D7-AA02-818D632C862C}" type="pres">
      <dgm:prSet presAssocID="{887A4042-7EA5-4583-99A9-2DC4EABF8882}" presName="Name9" presStyleLbl="parChTrans1D2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8A80D52A-478E-40FD-B771-E7B7A265201F}" type="pres">
      <dgm:prSet presAssocID="{887A4042-7EA5-4583-99A9-2DC4EABF8882}" presName="connTx" presStyleLbl="parChTrans1D2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96555A38-CF55-4561-A6A2-ED97E6FF70A5}" type="pres">
      <dgm:prSet presAssocID="{0791C667-853A-4110-B894-B1D70B5777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3E9724D-9C96-4559-8DD1-77FBAE0CAD1D}" srcId="{252A944C-B459-4DB7-81AF-85958A272126}" destId="{29A0253E-94D2-41BE-9287-CF7986030032}" srcOrd="2" destOrd="0" parTransId="{B7705772-B13C-4857-BAE6-BB49F5053058}" sibTransId="{352B118D-6CAC-42B6-AC13-2788E47587C0}"/>
    <dgm:cxn modelId="{C323A4EA-897B-46B7-9CA3-81C172BB4C35}" type="presOf" srcId="{887A4042-7EA5-4583-99A9-2DC4EABF8882}" destId="{8A80D52A-478E-40FD-B771-E7B7A265201F}" srcOrd="1" destOrd="0" presId="urn:microsoft.com/office/officeart/2005/8/layout/radial1"/>
    <dgm:cxn modelId="{FE9488A0-168B-4F94-816E-91678670DAA9}" srcId="{252A944C-B459-4DB7-81AF-85958A272126}" destId="{FA8AC163-BB5E-4755-9D3E-82A93360FD33}" srcOrd="1" destOrd="0" parTransId="{F7ABE52B-7EE6-4032-81FA-49956A0EC2C7}" sibTransId="{239D7453-A08B-404C-BE90-35976C6AD39C}"/>
    <dgm:cxn modelId="{32DD04C0-44F8-4A02-B3F9-748FFF29E9D8}" type="presOf" srcId="{252A944C-B459-4DB7-81AF-85958A272126}" destId="{A2B87533-7B20-46A9-A24F-4FC16AF49209}" srcOrd="0" destOrd="0" presId="urn:microsoft.com/office/officeart/2005/8/layout/radial1"/>
    <dgm:cxn modelId="{886CDA68-0C0D-4F3B-AA20-0F360D7D0461}" srcId="{252A944C-B459-4DB7-81AF-85958A272126}" destId="{4F2CED3F-A462-4A2A-B593-763CD08EDD3C}" srcOrd="3" destOrd="0" parTransId="{E30D1D11-9DC7-436D-8AAB-A6C6D629BDD8}" sibTransId="{B4C188A5-BEE4-43F7-B0D6-36C8F2482D96}"/>
    <dgm:cxn modelId="{1D725F96-7F62-4BE4-AB17-4389D572C908}" type="presOf" srcId="{E30D1D11-9DC7-436D-8AAB-A6C6D629BDD8}" destId="{07F7C9A4-E0FF-44CD-8CFC-4D28609585CA}" srcOrd="0" destOrd="0" presId="urn:microsoft.com/office/officeart/2005/8/layout/radial1"/>
    <dgm:cxn modelId="{FC830A78-C240-454B-8F72-5328F08C0A30}" type="presOf" srcId="{F7ABE52B-7EE6-4032-81FA-49956A0EC2C7}" destId="{1A1AE8C3-05F4-4429-BB96-9BDCD480A06A}" srcOrd="1" destOrd="0" presId="urn:microsoft.com/office/officeart/2005/8/layout/radial1"/>
    <dgm:cxn modelId="{96A50E77-9246-4373-82DE-A3085C0F732E}" type="presOf" srcId="{887A4042-7EA5-4583-99A9-2DC4EABF8882}" destId="{E6642EB3-FE6B-45D7-AA02-818D632C862C}" srcOrd="0" destOrd="0" presId="urn:microsoft.com/office/officeart/2005/8/layout/radial1"/>
    <dgm:cxn modelId="{35EF5B6A-C807-4E38-8840-7DA166A61D88}" type="presOf" srcId="{350745A3-0297-4899-82A7-3138FD0059C4}" destId="{36844682-E09E-4A06-940D-B8F5D5ED11E1}" srcOrd="0" destOrd="0" presId="urn:microsoft.com/office/officeart/2005/8/layout/radial1"/>
    <dgm:cxn modelId="{EBD6BFAA-6E69-43AF-BE96-A7D464076AB0}" srcId="{252A944C-B459-4DB7-81AF-85958A272126}" destId="{0C53BC03-CFAF-4D4B-94F3-D747A2AB831A}" srcOrd="0" destOrd="0" parTransId="{350745A3-0297-4899-82A7-3138FD0059C4}" sibTransId="{6F495F11-4151-492F-BE0E-FA1C9DD7AA07}"/>
    <dgm:cxn modelId="{26E3FFC2-6604-40BB-8FF8-EA36BC2E4FE1}" type="presOf" srcId="{0C53BC03-CFAF-4D4B-94F3-D747A2AB831A}" destId="{FF606E62-82F0-4A40-8EB0-189768DF479B}" srcOrd="0" destOrd="0" presId="urn:microsoft.com/office/officeart/2005/8/layout/radial1"/>
    <dgm:cxn modelId="{6F806320-9F5F-4E42-8BEF-DDFA938E32FA}" type="presOf" srcId="{B7705772-B13C-4857-BAE6-BB49F5053058}" destId="{CF2BAC4A-88A5-4CB0-8ECA-988D16177587}" srcOrd="0" destOrd="0" presId="urn:microsoft.com/office/officeart/2005/8/layout/radial1"/>
    <dgm:cxn modelId="{FF048C53-FA4A-4008-BB72-F79396B3DBC5}" type="presOf" srcId="{8D9538D5-638A-4E2A-A26D-2E26E8594FA3}" destId="{A7719944-4B88-4129-AAE5-ECAC64ECD117}" srcOrd="0" destOrd="0" presId="urn:microsoft.com/office/officeart/2005/8/layout/radial1"/>
    <dgm:cxn modelId="{811A60B1-35C0-4269-9DFD-9AD4D6D2D524}" type="presOf" srcId="{F7ABE52B-7EE6-4032-81FA-49956A0EC2C7}" destId="{18FED591-65B8-48EB-A220-D3B4D7F7BA63}" srcOrd="0" destOrd="0" presId="urn:microsoft.com/office/officeart/2005/8/layout/radial1"/>
    <dgm:cxn modelId="{F0BC6E91-7DC0-4332-B194-60F028FBD045}" srcId="{252A944C-B459-4DB7-81AF-85958A272126}" destId="{0791C667-853A-4110-B894-B1D70B577746}" srcOrd="4" destOrd="0" parTransId="{887A4042-7EA5-4583-99A9-2DC4EABF8882}" sibTransId="{E54A46C5-DE80-4F11-A3D0-7E4939BC508E}"/>
    <dgm:cxn modelId="{4616CFD6-A6C8-42ED-8EC3-55F42FD481FE}" type="presOf" srcId="{FA8AC163-BB5E-4755-9D3E-82A93360FD33}" destId="{84CE2F3F-6CEF-48B5-98BB-FAF5D52F1BB4}" srcOrd="0" destOrd="0" presId="urn:microsoft.com/office/officeart/2005/8/layout/radial1"/>
    <dgm:cxn modelId="{A66CFF0E-5837-41D2-9DBB-E27E7600DAAD}" type="presOf" srcId="{E30D1D11-9DC7-436D-8AAB-A6C6D629BDD8}" destId="{04B1AF06-C016-4B36-BE89-3BC41F2BAD27}" srcOrd="1" destOrd="0" presId="urn:microsoft.com/office/officeart/2005/8/layout/radial1"/>
    <dgm:cxn modelId="{74686346-4C30-479D-BD2A-BD12495FE412}" type="presOf" srcId="{350745A3-0297-4899-82A7-3138FD0059C4}" destId="{1D99732E-7F5D-4183-ADD2-A1AB426DD055}" srcOrd="1" destOrd="0" presId="urn:microsoft.com/office/officeart/2005/8/layout/radial1"/>
    <dgm:cxn modelId="{94C0BE63-A4D6-41CA-A173-E549B76779CC}" srcId="{8D9538D5-638A-4E2A-A26D-2E26E8594FA3}" destId="{252A944C-B459-4DB7-81AF-85958A272126}" srcOrd="0" destOrd="0" parTransId="{33B76E26-3BC0-4BD1-9E10-D5AFF3E98E90}" sibTransId="{0BBB91CB-58DE-4A57-9BAB-9A60680F2A45}"/>
    <dgm:cxn modelId="{FF51399F-D4C4-47D1-A408-ACD4A86FB98B}" type="presOf" srcId="{B7705772-B13C-4857-BAE6-BB49F5053058}" destId="{115AD419-5555-467B-ABC9-67EC6356CD49}" srcOrd="1" destOrd="0" presId="urn:microsoft.com/office/officeart/2005/8/layout/radial1"/>
    <dgm:cxn modelId="{CA873975-767F-4DBC-921C-29AA81046F40}" type="presOf" srcId="{29A0253E-94D2-41BE-9287-CF7986030032}" destId="{CE8865C2-E396-4F4E-829D-F067E67CC636}" srcOrd="0" destOrd="0" presId="urn:microsoft.com/office/officeart/2005/8/layout/radial1"/>
    <dgm:cxn modelId="{860D79B4-2EBE-447E-9A25-0CDFF50A1F39}" type="presOf" srcId="{0791C667-853A-4110-B894-B1D70B577746}" destId="{96555A38-CF55-4561-A6A2-ED97E6FF70A5}" srcOrd="0" destOrd="0" presId="urn:microsoft.com/office/officeart/2005/8/layout/radial1"/>
    <dgm:cxn modelId="{12BD5B72-8466-4398-9490-31E9328796CA}" type="presOf" srcId="{4F2CED3F-A462-4A2A-B593-763CD08EDD3C}" destId="{CE2D38F6-EB68-44A9-8AD4-3152A9519FA2}" srcOrd="0" destOrd="0" presId="urn:microsoft.com/office/officeart/2005/8/layout/radial1"/>
    <dgm:cxn modelId="{150061FD-114F-4348-B8EB-EC85BBD9BFE9}" type="presParOf" srcId="{A7719944-4B88-4129-AAE5-ECAC64ECD117}" destId="{A2B87533-7B20-46A9-A24F-4FC16AF49209}" srcOrd="0" destOrd="0" presId="urn:microsoft.com/office/officeart/2005/8/layout/radial1"/>
    <dgm:cxn modelId="{08C9381D-4169-4F6F-A6F9-0D1C08C6AE14}" type="presParOf" srcId="{A7719944-4B88-4129-AAE5-ECAC64ECD117}" destId="{36844682-E09E-4A06-940D-B8F5D5ED11E1}" srcOrd="1" destOrd="0" presId="urn:microsoft.com/office/officeart/2005/8/layout/radial1"/>
    <dgm:cxn modelId="{67082F24-A577-4CE6-BEEA-1CCD7ABA1015}" type="presParOf" srcId="{36844682-E09E-4A06-940D-B8F5D5ED11E1}" destId="{1D99732E-7F5D-4183-ADD2-A1AB426DD055}" srcOrd="0" destOrd="0" presId="urn:microsoft.com/office/officeart/2005/8/layout/radial1"/>
    <dgm:cxn modelId="{A16FC64C-9AAD-46FF-8C9F-175A6014A099}" type="presParOf" srcId="{A7719944-4B88-4129-AAE5-ECAC64ECD117}" destId="{FF606E62-82F0-4A40-8EB0-189768DF479B}" srcOrd="2" destOrd="0" presId="urn:microsoft.com/office/officeart/2005/8/layout/radial1"/>
    <dgm:cxn modelId="{263566AE-990D-4330-A51C-C262190ECE94}" type="presParOf" srcId="{A7719944-4B88-4129-AAE5-ECAC64ECD117}" destId="{18FED591-65B8-48EB-A220-D3B4D7F7BA63}" srcOrd="3" destOrd="0" presId="urn:microsoft.com/office/officeart/2005/8/layout/radial1"/>
    <dgm:cxn modelId="{A359D41F-269A-4961-B665-0B5C25338135}" type="presParOf" srcId="{18FED591-65B8-48EB-A220-D3B4D7F7BA63}" destId="{1A1AE8C3-05F4-4429-BB96-9BDCD480A06A}" srcOrd="0" destOrd="0" presId="urn:microsoft.com/office/officeart/2005/8/layout/radial1"/>
    <dgm:cxn modelId="{E57CC223-1342-401D-808B-E805C7E637F5}" type="presParOf" srcId="{A7719944-4B88-4129-AAE5-ECAC64ECD117}" destId="{84CE2F3F-6CEF-48B5-98BB-FAF5D52F1BB4}" srcOrd="4" destOrd="0" presId="urn:microsoft.com/office/officeart/2005/8/layout/radial1"/>
    <dgm:cxn modelId="{8BEB5728-28F7-467A-B404-364F28D59D94}" type="presParOf" srcId="{A7719944-4B88-4129-AAE5-ECAC64ECD117}" destId="{CF2BAC4A-88A5-4CB0-8ECA-988D16177587}" srcOrd="5" destOrd="0" presId="urn:microsoft.com/office/officeart/2005/8/layout/radial1"/>
    <dgm:cxn modelId="{D11AC2EE-70AD-401E-AEBD-AEFBB512E37E}" type="presParOf" srcId="{CF2BAC4A-88A5-4CB0-8ECA-988D16177587}" destId="{115AD419-5555-467B-ABC9-67EC6356CD49}" srcOrd="0" destOrd="0" presId="urn:microsoft.com/office/officeart/2005/8/layout/radial1"/>
    <dgm:cxn modelId="{D9F0A830-E7F0-42CD-9C58-1300C34024E7}" type="presParOf" srcId="{A7719944-4B88-4129-AAE5-ECAC64ECD117}" destId="{CE8865C2-E396-4F4E-829D-F067E67CC636}" srcOrd="6" destOrd="0" presId="urn:microsoft.com/office/officeart/2005/8/layout/radial1"/>
    <dgm:cxn modelId="{469E9B37-67D9-4B72-A918-EA05ADA318D3}" type="presParOf" srcId="{A7719944-4B88-4129-AAE5-ECAC64ECD117}" destId="{07F7C9A4-E0FF-44CD-8CFC-4D28609585CA}" srcOrd="7" destOrd="0" presId="urn:microsoft.com/office/officeart/2005/8/layout/radial1"/>
    <dgm:cxn modelId="{A77BDEE3-99A5-4929-BFB1-C09D66DBA123}" type="presParOf" srcId="{07F7C9A4-E0FF-44CD-8CFC-4D28609585CA}" destId="{04B1AF06-C016-4B36-BE89-3BC41F2BAD27}" srcOrd="0" destOrd="0" presId="urn:microsoft.com/office/officeart/2005/8/layout/radial1"/>
    <dgm:cxn modelId="{B0BD141F-1D11-4260-AD4A-35C54B348287}" type="presParOf" srcId="{A7719944-4B88-4129-AAE5-ECAC64ECD117}" destId="{CE2D38F6-EB68-44A9-8AD4-3152A9519FA2}" srcOrd="8" destOrd="0" presId="urn:microsoft.com/office/officeart/2005/8/layout/radial1"/>
    <dgm:cxn modelId="{7F2AD81F-038D-4F33-B5A6-3D1ACEE3CB5F}" type="presParOf" srcId="{A7719944-4B88-4129-AAE5-ECAC64ECD117}" destId="{E6642EB3-FE6B-45D7-AA02-818D632C862C}" srcOrd="9" destOrd="0" presId="urn:microsoft.com/office/officeart/2005/8/layout/radial1"/>
    <dgm:cxn modelId="{B9A75E38-74F0-49AD-B473-6DCB886F0121}" type="presParOf" srcId="{E6642EB3-FE6B-45D7-AA02-818D632C862C}" destId="{8A80D52A-478E-40FD-B771-E7B7A265201F}" srcOrd="0" destOrd="0" presId="urn:microsoft.com/office/officeart/2005/8/layout/radial1"/>
    <dgm:cxn modelId="{7618D434-BADC-4B9C-AD41-3F0710806D53}" type="presParOf" srcId="{A7719944-4B88-4129-AAE5-ECAC64ECD117}" destId="{96555A38-CF55-4561-A6A2-ED97E6FF70A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1E009E-74F4-42A6-B455-7F20B0D01F47}">
      <dsp:nvSpPr>
        <dsp:cNvPr id="0" name=""/>
        <dsp:cNvSpPr/>
      </dsp:nvSpPr>
      <dsp:spPr>
        <a:xfrm>
          <a:off x="167164" y="327489"/>
          <a:ext cx="4123401" cy="41234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err="1" smtClean="0"/>
            <a:t>openMP</a:t>
          </a:r>
          <a:r>
            <a:rPr lang="en-US" altLang="ko-KR" sz="3100" kern="1200" dirty="0" smtClean="0"/>
            <a:t> </a:t>
          </a:r>
          <a:r>
            <a:rPr lang="en-US" altLang="ko-KR" sz="3100" kern="1200" dirty="0" err="1" smtClean="0"/>
            <a:t>openMPI</a:t>
          </a:r>
          <a:r>
            <a:rPr lang="en-US" altLang="ko-KR" sz="3100" kern="1200" dirty="0" smtClean="0"/>
            <a:t> MPICH DPJ TBB PPL </a:t>
          </a:r>
          <a:r>
            <a:rPr lang="en-US" altLang="ko-KR" sz="3100" kern="1200" dirty="0" err="1" smtClean="0"/>
            <a:t>Clik</a:t>
          </a:r>
          <a:r>
            <a:rPr lang="en-US" altLang="ko-KR" sz="3100" kern="1200" dirty="0" smtClean="0"/>
            <a:t>+</a:t>
          </a:r>
          <a:endParaRPr lang="ko-KR" altLang="en-US" sz="3100" kern="1200" dirty="0"/>
        </a:p>
      </dsp:txBody>
      <dsp:txXfrm>
        <a:off x="742955" y="813726"/>
        <a:ext cx="2377456" cy="3150926"/>
      </dsp:txXfrm>
    </dsp:sp>
    <dsp:sp modelId="{69BDEDBD-351F-41B6-84C7-575CF644D5BF}">
      <dsp:nvSpPr>
        <dsp:cNvPr id="0" name=""/>
        <dsp:cNvSpPr/>
      </dsp:nvSpPr>
      <dsp:spPr>
        <a:xfrm>
          <a:off x="3138985" y="327489"/>
          <a:ext cx="4123401" cy="41234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/>
            <a:t>CUDA </a:t>
          </a:r>
          <a:r>
            <a:rPr lang="en-US" altLang="ko-KR" sz="3100" kern="1200" dirty="0" err="1" smtClean="0"/>
            <a:t>openGL</a:t>
          </a:r>
          <a:r>
            <a:rPr lang="en-US" altLang="ko-KR" sz="3100" kern="1200" dirty="0" smtClean="0"/>
            <a:t> DirectX</a:t>
          </a:r>
          <a:endParaRPr lang="ko-KR" altLang="en-US" sz="3100" kern="1200" dirty="0"/>
        </a:p>
      </dsp:txBody>
      <dsp:txXfrm>
        <a:off x="4309140" y="813726"/>
        <a:ext cx="2377456" cy="31509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E6A362-09D5-4FE7-A810-EACED345FE34}">
      <dsp:nvSpPr>
        <dsp:cNvPr id="0" name=""/>
        <dsp:cNvSpPr/>
      </dsp:nvSpPr>
      <dsp:spPr>
        <a:xfrm>
          <a:off x="3830835" y="2226358"/>
          <a:ext cx="1482328" cy="1482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err="1" smtClean="0"/>
            <a:t>openMP</a:t>
          </a:r>
          <a:endParaRPr lang="ko-KR" altLang="en-US" sz="2100" kern="1200" dirty="0"/>
        </a:p>
      </dsp:txBody>
      <dsp:txXfrm>
        <a:off x="3830835" y="2226358"/>
        <a:ext cx="1482328" cy="1482328"/>
      </dsp:txXfrm>
    </dsp:sp>
    <dsp:sp modelId="{1F219E59-2C5C-4E6B-AF74-9D4658C4FE0C}">
      <dsp:nvSpPr>
        <dsp:cNvPr id="0" name=""/>
        <dsp:cNvSpPr/>
      </dsp:nvSpPr>
      <dsp:spPr>
        <a:xfrm rot="16200000">
          <a:off x="4202258" y="1842026"/>
          <a:ext cx="739483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739483" y="145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6200000">
        <a:off x="4553512" y="1838129"/>
        <a:ext cx="36974" cy="36974"/>
      </dsp:txXfrm>
    </dsp:sp>
    <dsp:sp modelId="{CD9FC0B1-6CBD-4AB0-8ADB-CAB0FEA682B8}">
      <dsp:nvSpPr>
        <dsp:cNvPr id="0" name=""/>
        <dsp:cNvSpPr/>
      </dsp:nvSpPr>
      <dsp:spPr>
        <a:xfrm>
          <a:off x="3830835" y="4546"/>
          <a:ext cx="1482328" cy="1482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Shared Memory, Thread Based</a:t>
          </a:r>
          <a:endParaRPr lang="ko-KR" altLang="en-US" sz="1800" kern="1200" dirty="0"/>
        </a:p>
      </dsp:txBody>
      <dsp:txXfrm>
        <a:off x="3830835" y="4546"/>
        <a:ext cx="1482328" cy="1482328"/>
      </dsp:txXfrm>
    </dsp:sp>
    <dsp:sp modelId="{6C27E1C6-6320-48EA-888F-A2C75AF0637E}">
      <dsp:nvSpPr>
        <dsp:cNvPr id="0" name=""/>
        <dsp:cNvSpPr/>
      </dsp:nvSpPr>
      <dsp:spPr>
        <a:xfrm rot="19285714">
          <a:off x="5070799" y="2260293"/>
          <a:ext cx="739483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739483" y="145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9285714">
        <a:off x="5422054" y="2256396"/>
        <a:ext cx="36974" cy="36974"/>
      </dsp:txXfrm>
    </dsp:sp>
    <dsp:sp modelId="{CF409FFA-283E-4CD6-843E-D83CB2994D7B}">
      <dsp:nvSpPr>
        <dsp:cNvPr id="0" name=""/>
        <dsp:cNvSpPr/>
      </dsp:nvSpPr>
      <dsp:spPr>
        <a:xfrm>
          <a:off x="5567918" y="841081"/>
          <a:ext cx="1482328" cy="1482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Explicit</a:t>
          </a:r>
          <a:endParaRPr lang="ko-KR" altLang="en-US" sz="2000" kern="1200" dirty="0"/>
        </a:p>
      </dsp:txBody>
      <dsp:txXfrm>
        <a:off x="5567918" y="841081"/>
        <a:ext cx="1482328" cy="1482328"/>
      </dsp:txXfrm>
    </dsp:sp>
    <dsp:sp modelId="{E5F234C6-E840-46CF-9FC2-4C54F193E5C8}">
      <dsp:nvSpPr>
        <dsp:cNvPr id="0" name=""/>
        <dsp:cNvSpPr/>
      </dsp:nvSpPr>
      <dsp:spPr>
        <a:xfrm rot="741327">
          <a:off x="5286406" y="3200133"/>
          <a:ext cx="828222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828222" y="145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741327">
        <a:off x="5679812" y="3194017"/>
        <a:ext cx="41411" cy="41411"/>
      </dsp:txXfrm>
    </dsp:sp>
    <dsp:sp modelId="{8111179E-C238-41B2-B1E3-039BDBAA81BC}">
      <dsp:nvSpPr>
        <dsp:cNvPr id="0" name=""/>
        <dsp:cNvSpPr/>
      </dsp:nvSpPr>
      <dsp:spPr>
        <a:xfrm>
          <a:off x="6087871" y="2720760"/>
          <a:ext cx="1482328" cy="1482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Fork-Join Model</a:t>
          </a:r>
          <a:endParaRPr lang="ko-KR" altLang="en-US" sz="1800" kern="1200" dirty="0"/>
        </a:p>
      </dsp:txBody>
      <dsp:txXfrm>
        <a:off x="6087871" y="2720760"/>
        <a:ext cx="1482328" cy="1482328"/>
      </dsp:txXfrm>
    </dsp:sp>
    <dsp:sp modelId="{309B1292-C369-419D-9F48-D5BC89E811E0}">
      <dsp:nvSpPr>
        <dsp:cNvPr id="0" name=""/>
        <dsp:cNvSpPr/>
      </dsp:nvSpPr>
      <dsp:spPr>
        <a:xfrm rot="3857143">
          <a:off x="4684262" y="3953823"/>
          <a:ext cx="739483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739483" y="145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3857143">
        <a:off x="5035516" y="3949926"/>
        <a:ext cx="36974" cy="36974"/>
      </dsp:txXfrm>
    </dsp:sp>
    <dsp:sp modelId="{07CD1FEE-BC02-4AAA-9CC4-087F5864AB79}">
      <dsp:nvSpPr>
        <dsp:cNvPr id="0" name=""/>
        <dsp:cNvSpPr/>
      </dsp:nvSpPr>
      <dsp:spPr>
        <a:xfrm>
          <a:off x="4794843" y="4228141"/>
          <a:ext cx="1482328" cy="1482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Compiler Directive Based</a:t>
          </a:r>
          <a:endParaRPr lang="ko-KR" altLang="en-US" sz="1800" kern="1200" dirty="0"/>
        </a:p>
      </dsp:txBody>
      <dsp:txXfrm>
        <a:off x="4794843" y="4228141"/>
        <a:ext cx="1482328" cy="1482328"/>
      </dsp:txXfrm>
    </dsp:sp>
    <dsp:sp modelId="{B05B2090-0583-4E9D-B6DE-9FD04505365A}">
      <dsp:nvSpPr>
        <dsp:cNvPr id="0" name=""/>
        <dsp:cNvSpPr/>
      </dsp:nvSpPr>
      <dsp:spPr>
        <a:xfrm rot="6942857">
          <a:off x="3720254" y="3953823"/>
          <a:ext cx="739483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739483" y="145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6942857">
        <a:off x="4071508" y="3949926"/>
        <a:ext cx="36974" cy="36974"/>
      </dsp:txXfrm>
    </dsp:sp>
    <dsp:sp modelId="{B2730C32-3200-4560-BE6C-F215C128ACDB}">
      <dsp:nvSpPr>
        <dsp:cNvPr id="0" name=""/>
        <dsp:cNvSpPr/>
      </dsp:nvSpPr>
      <dsp:spPr>
        <a:xfrm>
          <a:off x="2866827" y="4228141"/>
          <a:ext cx="1482328" cy="1482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Nested Parallelism Support</a:t>
          </a:r>
          <a:endParaRPr lang="ko-KR" altLang="en-US" sz="1600" kern="1200" dirty="0"/>
        </a:p>
      </dsp:txBody>
      <dsp:txXfrm>
        <a:off x="2866827" y="4228141"/>
        <a:ext cx="1482328" cy="1482328"/>
      </dsp:txXfrm>
    </dsp:sp>
    <dsp:sp modelId="{525263C5-0E34-49BF-944E-A8E70BC649FF}">
      <dsp:nvSpPr>
        <dsp:cNvPr id="0" name=""/>
        <dsp:cNvSpPr/>
      </dsp:nvSpPr>
      <dsp:spPr>
        <a:xfrm rot="10028571">
          <a:off x="3119205" y="3200132"/>
          <a:ext cx="739483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739483" y="145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028571">
        <a:off x="3470459" y="3196234"/>
        <a:ext cx="36974" cy="36974"/>
      </dsp:txXfrm>
    </dsp:sp>
    <dsp:sp modelId="{6B12876C-D383-4069-A917-9D35FF9BCAA5}">
      <dsp:nvSpPr>
        <dsp:cNvPr id="0" name=""/>
        <dsp:cNvSpPr/>
      </dsp:nvSpPr>
      <dsp:spPr>
        <a:xfrm>
          <a:off x="1664729" y="2720757"/>
          <a:ext cx="1482328" cy="1482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Dynamic Threads</a:t>
          </a:r>
          <a:endParaRPr lang="ko-KR" altLang="en-US" sz="1800" kern="1200" dirty="0"/>
        </a:p>
      </dsp:txBody>
      <dsp:txXfrm>
        <a:off x="1664729" y="2720757"/>
        <a:ext cx="1482328" cy="1482328"/>
      </dsp:txXfrm>
    </dsp:sp>
    <dsp:sp modelId="{5D3832BA-4D4C-492D-9D54-0649F9375578}">
      <dsp:nvSpPr>
        <dsp:cNvPr id="0" name=""/>
        <dsp:cNvSpPr/>
      </dsp:nvSpPr>
      <dsp:spPr>
        <a:xfrm rot="13114286">
          <a:off x="3333717" y="2260293"/>
          <a:ext cx="739483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739483" y="145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3114286">
        <a:off x="3684971" y="2256396"/>
        <a:ext cx="36974" cy="36974"/>
      </dsp:txXfrm>
    </dsp:sp>
    <dsp:sp modelId="{684B40C8-DA19-4054-B568-69CB1400C458}">
      <dsp:nvSpPr>
        <dsp:cNvPr id="0" name=""/>
        <dsp:cNvSpPr/>
      </dsp:nvSpPr>
      <dsp:spPr>
        <a:xfrm>
          <a:off x="2093753" y="841081"/>
          <a:ext cx="1482328" cy="1482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I/O</a:t>
          </a:r>
          <a:endParaRPr lang="ko-KR" altLang="en-US" sz="3000" kern="1200" dirty="0"/>
        </a:p>
      </dsp:txBody>
      <dsp:txXfrm>
        <a:off x="2093753" y="841081"/>
        <a:ext cx="1482328" cy="14823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B87533-7B20-46A9-A24F-4FC16AF49209}">
      <dsp:nvSpPr>
        <dsp:cNvPr id="0" name=""/>
        <dsp:cNvSpPr/>
      </dsp:nvSpPr>
      <dsp:spPr>
        <a:xfrm>
          <a:off x="3002454" y="2123668"/>
          <a:ext cx="1615090" cy="1615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700" kern="1200" dirty="0" smtClean="0"/>
            <a:t>CUDA C</a:t>
          </a:r>
          <a:endParaRPr lang="ko-KR" altLang="en-US" sz="2700" kern="1200" dirty="0"/>
        </a:p>
      </dsp:txBody>
      <dsp:txXfrm>
        <a:off x="3002454" y="2123668"/>
        <a:ext cx="1615090" cy="1615090"/>
      </dsp:txXfrm>
    </dsp:sp>
    <dsp:sp modelId="{36844682-E09E-4A06-940D-B8F5D5ED11E1}">
      <dsp:nvSpPr>
        <dsp:cNvPr id="0" name=""/>
        <dsp:cNvSpPr/>
      </dsp:nvSpPr>
      <dsp:spPr>
        <a:xfrm rot="16200000">
          <a:off x="3566593" y="1861185"/>
          <a:ext cx="486813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486813" y="1907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6200000">
        <a:off x="3797829" y="1868091"/>
        <a:ext cx="24340" cy="24340"/>
      </dsp:txXfrm>
    </dsp:sp>
    <dsp:sp modelId="{FF606E62-82F0-4A40-8EB0-189768DF479B}">
      <dsp:nvSpPr>
        <dsp:cNvPr id="0" name=""/>
        <dsp:cNvSpPr/>
      </dsp:nvSpPr>
      <dsp:spPr>
        <a:xfrm>
          <a:off x="3002454" y="21764"/>
          <a:ext cx="1615090" cy="1615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Kernels</a:t>
          </a:r>
          <a:endParaRPr lang="ko-KR" altLang="en-US" sz="2000" kern="1200" dirty="0"/>
        </a:p>
      </dsp:txBody>
      <dsp:txXfrm>
        <a:off x="3002454" y="21764"/>
        <a:ext cx="1615090" cy="1615090"/>
      </dsp:txXfrm>
    </dsp:sp>
    <dsp:sp modelId="{18FED591-65B8-48EB-A220-D3B4D7F7BA63}">
      <dsp:nvSpPr>
        <dsp:cNvPr id="0" name=""/>
        <dsp:cNvSpPr/>
      </dsp:nvSpPr>
      <dsp:spPr>
        <a:xfrm rot="20520000">
          <a:off x="4566107" y="2587376"/>
          <a:ext cx="486813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486813" y="1907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20520000">
        <a:off x="4797344" y="2594281"/>
        <a:ext cx="24340" cy="24340"/>
      </dsp:txXfrm>
    </dsp:sp>
    <dsp:sp modelId="{84CE2F3F-6CEF-48B5-98BB-FAF5D52F1BB4}">
      <dsp:nvSpPr>
        <dsp:cNvPr id="0" name=""/>
        <dsp:cNvSpPr/>
      </dsp:nvSpPr>
      <dsp:spPr>
        <a:xfrm>
          <a:off x="5001484" y="1474144"/>
          <a:ext cx="1615090" cy="1615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Thread Hierarchy</a:t>
          </a:r>
          <a:endParaRPr lang="ko-KR" altLang="en-US" sz="2000" kern="1200" dirty="0"/>
        </a:p>
      </dsp:txBody>
      <dsp:txXfrm>
        <a:off x="5001484" y="1474144"/>
        <a:ext cx="1615090" cy="1615090"/>
      </dsp:txXfrm>
    </dsp:sp>
    <dsp:sp modelId="{CF2BAC4A-88A5-4CB0-8ECA-988D16177587}">
      <dsp:nvSpPr>
        <dsp:cNvPr id="0" name=""/>
        <dsp:cNvSpPr/>
      </dsp:nvSpPr>
      <dsp:spPr>
        <a:xfrm rot="3240000">
          <a:off x="4184327" y="3762376"/>
          <a:ext cx="486813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486813" y="1907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3240000">
        <a:off x="4415563" y="3769281"/>
        <a:ext cx="24340" cy="24340"/>
      </dsp:txXfrm>
    </dsp:sp>
    <dsp:sp modelId="{CE8865C2-E396-4F4E-829D-F067E67CC636}">
      <dsp:nvSpPr>
        <dsp:cNvPr id="0" name=""/>
        <dsp:cNvSpPr/>
      </dsp:nvSpPr>
      <dsp:spPr>
        <a:xfrm>
          <a:off x="4237923" y="3824145"/>
          <a:ext cx="1615090" cy="1615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Memory Hierarchy</a:t>
          </a:r>
          <a:endParaRPr lang="ko-KR" altLang="en-US" sz="2000" kern="1200" dirty="0"/>
        </a:p>
      </dsp:txBody>
      <dsp:txXfrm>
        <a:off x="4237923" y="3824145"/>
        <a:ext cx="1615090" cy="1615090"/>
      </dsp:txXfrm>
    </dsp:sp>
    <dsp:sp modelId="{07F7C9A4-E0FF-44CD-8CFC-4D28609585CA}">
      <dsp:nvSpPr>
        <dsp:cNvPr id="0" name=""/>
        <dsp:cNvSpPr/>
      </dsp:nvSpPr>
      <dsp:spPr>
        <a:xfrm rot="7560000">
          <a:off x="2948858" y="3762376"/>
          <a:ext cx="486813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486813" y="1907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7560000">
        <a:off x="3180095" y="3769281"/>
        <a:ext cx="24340" cy="24340"/>
      </dsp:txXfrm>
    </dsp:sp>
    <dsp:sp modelId="{CE2D38F6-EB68-44A9-8AD4-3152A9519FA2}">
      <dsp:nvSpPr>
        <dsp:cNvPr id="0" name=""/>
        <dsp:cNvSpPr/>
      </dsp:nvSpPr>
      <dsp:spPr>
        <a:xfrm>
          <a:off x="1766986" y="3824145"/>
          <a:ext cx="1615090" cy="1615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Heterogeneous Computing</a:t>
          </a:r>
          <a:endParaRPr lang="ko-KR" altLang="en-US" sz="1200" kern="1200" dirty="0"/>
        </a:p>
      </dsp:txBody>
      <dsp:txXfrm>
        <a:off x="1766986" y="3824145"/>
        <a:ext cx="1615090" cy="1615090"/>
      </dsp:txXfrm>
    </dsp:sp>
    <dsp:sp modelId="{E6642EB3-FE6B-45D7-AA02-818D632C862C}">
      <dsp:nvSpPr>
        <dsp:cNvPr id="0" name=""/>
        <dsp:cNvSpPr/>
      </dsp:nvSpPr>
      <dsp:spPr>
        <a:xfrm rot="11880000">
          <a:off x="2567078" y="2587376"/>
          <a:ext cx="486813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486813" y="1907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1880000">
        <a:off x="2798314" y="2594281"/>
        <a:ext cx="24340" cy="24340"/>
      </dsp:txXfrm>
    </dsp:sp>
    <dsp:sp modelId="{96555A38-CF55-4561-A6A2-ED97E6FF70A5}">
      <dsp:nvSpPr>
        <dsp:cNvPr id="0" name=""/>
        <dsp:cNvSpPr/>
      </dsp:nvSpPr>
      <dsp:spPr>
        <a:xfrm>
          <a:off x="1003425" y="1474144"/>
          <a:ext cx="1615090" cy="1615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Compute Capability</a:t>
          </a:r>
          <a:endParaRPr lang="ko-KR" altLang="en-US" sz="1800" kern="1200" dirty="0"/>
        </a:p>
      </dsp:txBody>
      <dsp:txXfrm>
        <a:off x="1003425" y="1474144"/>
        <a:ext cx="1615090" cy="1615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C5A4-5E4B-431D-A7F5-EB3A456809FC}" type="datetimeFigureOut">
              <a:rPr lang="ko-KR" altLang="en-US" smtClean="0"/>
              <a:pPr/>
              <a:t>2011-01-27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E17B4-BF97-44C1-9EAF-8D8FF99BCA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UWURF</a:t>
            </a:r>
            <a:r>
              <a:rPr lang="ko-KR" altLang="en-US" dirty="0" smtClean="0"/>
              <a:t>에 참가하게된 금오공과대학교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학년에 재학중인 이창원이라고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ko-KR" dirty="0" smtClean="0"/>
              <a:t>Thread</a:t>
            </a:r>
            <a:r>
              <a:rPr lang="ko-KR" altLang="en-US" dirty="0" smtClean="0"/>
              <a:t>가 수행중에 </a:t>
            </a:r>
            <a:r>
              <a:rPr lang="en-US" altLang="ko-KR" dirty="0" smtClean="0"/>
              <a:t>parallel region</a:t>
            </a:r>
            <a:r>
              <a:rPr lang="ko-KR" altLang="en-US" dirty="0" smtClean="0"/>
              <a:t>을 만나게 되면 </a:t>
            </a:r>
            <a:r>
              <a:rPr lang="en-US" altLang="ko-KR" dirty="0" smtClean="0"/>
              <a:t>master</a:t>
            </a:r>
            <a:r>
              <a:rPr lang="ko-KR" altLang="en-US" dirty="0" smtClean="0"/>
              <a:t>가 되고 </a:t>
            </a:r>
            <a:r>
              <a:rPr lang="en-US" altLang="ko-KR" dirty="0" smtClean="0"/>
              <a:t>team thread</a:t>
            </a:r>
            <a:r>
              <a:rPr lang="ko-KR" altLang="en-US" dirty="0" smtClean="0"/>
              <a:t>를 생성하게 된다</a:t>
            </a:r>
            <a:r>
              <a:rPr lang="en-US" altLang="ko-KR" dirty="0" smtClean="0"/>
              <a:t>. Master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team </a:t>
            </a:r>
            <a:r>
              <a:rPr lang="ko-KR" altLang="en-US" dirty="0" smtClean="0"/>
              <a:t>내에서 </a:t>
            </a:r>
            <a:r>
              <a:rPr lang="en-US" altLang="ko-KR" dirty="0" smtClean="0"/>
              <a:t>0</a:t>
            </a:r>
            <a:r>
              <a:rPr lang="ko-KR" altLang="en-US" dirty="0" smtClean="0"/>
              <a:t>번의 </a:t>
            </a:r>
            <a:r>
              <a:rPr lang="en-US" altLang="ko-KR" dirty="0" smtClean="0"/>
              <a:t>thread</a:t>
            </a:r>
            <a:r>
              <a:rPr lang="en-US" altLang="ko-KR" baseline="0" dirty="0" smtClean="0"/>
              <a:t> ID</a:t>
            </a:r>
            <a:r>
              <a:rPr lang="ko-KR" altLang="en-US" baseline="0" dirty="0" smtClean="0"/>
              <a:t>를 갖게 된다</a:t>
            </a:r>
            <a:r>
              <a:rPr lang="en-US" altLang="ko-KR" baseline="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altLang="ko-KR" dirty="0" smtClean="0"/>
              <a:t>Parallel region </a:t>
            </a:r>
            <a:r>
              <a:rPr lang="ko-KR" altLang="en-US" dirty="0" smtClean="0"/>
              <a:t>시작부분에서 </a:t>
            </a:r>
            <a:r>
              <a:rPr lang="en-US" altLang="ko-KR" dirty="0" smtClean="0"/>
              <a:t>code</a:t>
            </a:r>
            <a:r>
              <a:rPr lang="ko-KR" altLang="en-US" dirty="0" smtClean="0"/>
              <a:t>가 복사되고 모든 </a:t>
            </a:r>
            <a:r>
              <a:rPr lang="en-US" altLang="ko-KR" dirty="0" smtClean="0"/>
              <a:t>thread</a:t>
            </a:r>
            <a:r>
              <a:rPr lang="ko-KR" altLang="en-US" dirty="0" smtClean="0"/>
              <a:t>는 그 </a:t>
            </a:r>
            <a:r>
              <a:rPr lang="en-US" altLang="ko-KR" dirty="0" smtClean="0"/>
              <a:t>code</a:t>
            </a:r>
            <a:r>
              <a:rPr lang="ko-KR" altLang="en-US" dirty="0" smtClean="0"/>
              <a:t>를 수행함</a:t>
            </a:r>
            <a:endParaRPr lang="en-US" altLang="ko-KR" dirty="0" smtClean="0"/>
          </a:p>
          <a:p>
            <a:pPr>
              <a:buFont typeface="Arial" charset="0"/>
              <a:buChar char="•"/>
            </a:pPr>
            <a:r>
              <a:rPr lang="en-US" altLang="ko-KR" dirty="0" smtClean="0"/>
              <a:t>Parallel region </a:t>
            </a:r>
            <a:r>
              <a:rPr lang="ko-KR" altLang="en-US" dirty="0" smtClean="0"/>
              <a:t>마지막 부분에는 </a:t>
            </a:r>
            <a:r>
              <a:rPr lang="en-US" altLang="ko-KR" dirty="0" smtClean="0"/>
              <a:t>implied barrier</a:t>
            </a:r>
            <a:r>
              <a:rPr lang="ko-KR" altLang="en-US" dirty="0" smtClean="0"/>
              <a:t>가 존재하여 그 이후의 실행은 </a:t>
            </a:r>
            <a:r>
              <a:rPr lang="en-US" altLang="ko-KR" dirty="0" smtClean="0"/>
              <a:t>master </a:t>
            </a:r>
            <a:r>
              <a:rPr lang="en-US" altLang="ko-KR" dirty="0" err="1" smtClean="0"/>
              <a:t>theread</a:t>
            </a:r>
            <a:r>
              <a:rPr lang="ko-KR" altLang="en-US" dirty="0" smtClean="0"/>
              <a:t>만이 실행 가능하다</a:t>
            </a:r>
            <a:r>
              <a:rPr lang="en-US" altLang="ko-KR" dirty="0" smtClean="0"/>
              <a:t>.</a:t>
            </a:r>
          </a:p>
          <a:p>
            <a:pPr>
              <a:buFont typeface="Arial" charset="0"/>
              <a:buChar char="•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Clause</a:t>
            </a:r>
            <a:r>
              <a:rPr lang="ko-KR" altLang="en-US" dirty="0" smtClean="0"/>
              <a:t>로 병렬화 되어있는 루틴 내부의 값의 상태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반복문을 어떻게 </a:t>
            </a:r>
            <a:r>
              <a:rPr lang="en-US" altLang="ko-KR" dirty="0" smtClean="0"/>
              <a:t>thread</a:t>
            </a:r>
            <a:r>
              <a:rPr lang="ko-KR" altLang="en-US" dirty="0" smtClean="0"/>
              <a:t>에 나눌것인지에 대한 추가적인 정보를 명시할 수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Static</a:t>
            </a:r>
            <a:r>
              <a:rPr lang="ko-KR" altLang="en-US" dirty="0" smtClean="0"/>
              <a:t>은 어떤 </a:t>
            </a:r>
            <a:r>
              <a:rPr lang="en-US" altLang="ko-KR" dirty="0" smtClean="0"/>
              <a:t>thread</a:t>
            </a:r>
            <a:r>
              <a:rPr lang="ko-KR" altLang="en-US" dirty="0" smtClean="0"/>
              <a:t>에 어떤 루프가 들어가는지 명시되지만</a:t>
            </a:r>
            <a:r>
              <a:rPr lang="en-US" altLang="ko-KR" dirty="0" smtClean="0"/>
              <a:t>, dynamic </a:t>
            </a:r>
            <a:r>
              <a:rPr lang="ko-KR" altLang="en-US" dirty="0" smtClean="0"/>
              <a:t>같은 경우에는 끝난 </a:t>
            </a:r>
            <a:r>
              <a:rPr lang="en-US" altLang="ko-KR" dirty="0" smtClean="0"/>
              <a:t>thread</a:t>
            </a:r>
            <a:r>
              <a:rPr lang="ko-KR" altLang="en-US" dirty="0" smtClean="0"/>
              <a:t>가 있다면 바로 그 </a:t>
            </a:r>
            <a:r>
              <a:rPr lang="en-US" altLang="ko-KR" dirty="0" smtClean="0"/>
              <a:t>thread</a:t>
            </a:r>
            <a:r>
              <a:rPr lang="ko-KR" altLang="en-US" dirty="0" smtClean="0"/>
              <a:t>에 작업을 할당하는 방식으로 수행을 하게 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ID</a:t>
            </a:r>
            <a:r>
              <a:rPr lang="ko-KR" altLang="en-US" dirty="0" smtClean="0"/>
              <a:t>가 꼭 </a:t>
            </a:r>
            <a:r>
              <a:rPr lang="en-US" altLang="ko-KR" dirty="0" smtClean="0"/>
              <a:t>0, 1</a:t>
            </a:r>
            <a:r>
              <a:rPr lang="ko-KR" altLang="en-US" dirty="0" smtClean="0"/>
              <a:t>이 되는것은 아니다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라라비에</a:t>
            </a:r>
            <a:r>
              <a:rPr lang="ko-KR" altLang="en-US" dirty="0" smtClean="0"/>
              <a:t> 대해서도 한번 알아봅시다</a:t>
            </a:r>
            <a:r>
              <a:rPr lang="en-US" altLang="ko-KR" dirty="0" smtClean="0"/>
              <a:t>!</a:t>
            </a:r>
          </a:p>
          <a:p>
            <a:r>
              <a:rPr lang="en-US" altLang="ko-KR" dirty="0" err="1" smtClean="0"/>
              <a:t>Gpu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computing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1990</a:t>
            </a:r>
            <a:r>
              <a:rPr lang="ko-KR" altLang="en-US" dirty="0" smtClean="0"/>
              <a:t>년대 말부터 </a:t>
            </a:r>
            <a:r>
              <a:rPr lang="en-US" altLang="ko-KR" dirty="0" smtClean="0"/>
              <a:t>GPGPU</a:t>
            </a:r>
            <a:r>
              <a:rPr lang="ko-KR" altLang="en-US" dirty="0" smtClean="0"/>
              <a:t>라는 명목하에 많은 사람들이 연구에 뛰어들었지만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shader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언어의 복잡한 구조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여러 장애 요소에 의해 크게 확산되지는 못했습니다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 후 </a:t>
            </a:r>
            <a:r>
              <a:rPr lang="en-US" altLang="ko-KR" baseline="0" dirty="0" err="1" smtClean="0"/>
              <a:t>nvidia</a:t>
            </a:r>
            <a:r>
              <a:rPr lang="ko-KR" altLang="en-US" baseline="0" dirty="0" smtClean="0"/>
              <a:t>의 </a:t>
            </a:r>
            <a:r>
              <a:rPr lang="en-US" altLang="ko-KR" baseline="0" dirty="0" err="1" smtClean="0"/>
              <a:t>david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kirk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박사에 의해 </a:t>
            </a:r>
            <a:r>
              <a:rPr lang="en-US" altLang="ko-KR" baseline="0" dirty="0" smtClean="0"/>
              <a:t>programmable</a:t>
            </a:r>
            <a:r>
              <a:rPr lang="ko-KR" altLang="en-US" baseline="0" dirty="0" smtClean="0"/>
              <a:t>한 그래픽 카드와 </a:t>
            </a:r>
            <a:r>
              <a:rPr lang="en-US" altLang="ko-KR" baseline="0" dirty="0" err="1" smtClean="0"/>
              <a:t>cuda</a:t>
            </a:r>
            <a:r>
              <a:rPr lang="ko-KR" altLang="en-US" baseline="0" dirty="0" smtClean="0"/>
              <a:t>공개 후 폭발적 호응을 얻게 되었습니다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 </a:t>
            </a:r>
            <a:r>
              <a:rPr lang="en-US" altLang="ko-KR" baseline="0" dirty="0" smtClean="0"/>
              <a:t>CUDA C</a:t>
            </a:r>
            <a:r>
              <a:rPr lang="ko-KR" altLang="en-US" baseline="0" dirty="0" smtClean="0"/>
              <a:t>를 사용하면 </a:t>
            </a:r>
            <a:r>
              <a:rPr lang="en-US" altLang="ko-KR" baseline="0" dirty="0" smtClean="0"/>
              <a:t>GPU</a:t>
            </a:r>
            <a:r>
              <a:rPr lang="ko-KR" altLang="en-US" baseline="0" dirty="0" smtClean="0"/>
              <a:t>를 이용한 </a:t>
            </a:r>
            <a:r>
              <a:rPr lang="en-US" altLang="ko-KR" baseline="0" dirty="0" smtClean="0"/>
              <a:t>parallel</a:t>
            </a:r>
            <a:r>
              <a:rPr lang="ko-KR" altLang="en-US" baseline="0" dirty="0" smtClean="0"/>
              <a:t>한 프로그램을 제작할 수 있으며 </a:t>
            </a:r>
            <a:r>
              <a:rPr lang="en-US" altLang="ko-KR" baseline="0" dirty="0" smtClean="0"/>
              <a:t>C++/FORTRAN/</a:t>
            </a:r>
            <a:r>
              <a:rPr lang="en-US" altLang="ko-KR" baseline="0" dirty="0" err="1" smtClean="0"/>
              <a:t>DirectCompute</a:t>
            </a:r>
            <a:r>
              <a:rPr lang="ko-KR" altLang="en-US" baseline="0" dirty="0" smtClean="0"/>
              <a:t>등의 언어를 사용하여 보다 편리하게 작성할 수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책 </a:t>
            </a:r>
            <a:r>
              <a:rPr lang="en-US" altLang="ko-KR" dirty="0" smtClean="0"/>
              <a:t>A.7 real stuff</a:t>
            </a:r>
            <a:r>
              <a:rPr lang="ko-KR" altLang="en-US" dirty="0" smtClean="0"/>
              <a:t>참고</a:t>
            </a:r>
            <a:r>
              <a:rPr lang="en-US" altLang="ko-KR" dirty="0" smtClean="0"/>
              <a:t>!</a:t>
            </a:r>
          </a:p>
          <a:p>
            <a:r>
              <a:rPr lang="en-US" altLang="ko-KR" dirty="0" smtClean="0"/>
              <a:t>ROP = raster</a:t>
            </a:r>
            <a:r>
              <a:rPr lang="en-US" altLang="ko-KR" baseline="0" dirty="0" smtClean="0"/>
              <a:t> operation processors : DRAM</a:t>
            </a:r>
            <a:r>
              <a:rPr lang="ko-KR" altLang="en-US" baseline="0" dirty="0" smtClean="0"/>
              <a:t>과 짝을 지어서 존재하며 컬러와 </a:t>
            </a:r>
            <a:r>
              <a:rPr lang="en-US" altLang="ko-KR" baseline="0" dirty="0" smtClean="0"/>
              <a:t>depth </a:t>
            </a:r>
            <a:r>
              <a:rPr lang="en-US" altLang="ko-KR" baseline="0" dirty="0" err="1" smtClean="0"/>
              <a:t>framebuffer</a:t>
            </a:r>
            <a:r>
              <a:rPr lang="ko-KR" altLang="en-US" baseline="0" dirty="0" smtClean="0"/>
              <a:t> 연산을 바로 메모리에서 수행함</a:t>
            </a:r>
            <a:endParaRPr lang="en-US" altLang="ko-KR" baseline="0" dirty="0" smtClean="0"/>
          </a:p>
          <a:p>
            <a:r>
              <a:rPr lang="en-US" altLang="ko-KR" dirty="0" smtClean="0"/>
              <a:t>Host </a:t>
            </a:r>
            <a:r>
              <a:rPr lang="en-US" altLang="ko-KR" dirty="0" err="1" smtClean="0"/>
              <a:t>insterface</a:t>
            </a:r>
            <a:r>
              <a:rPr lang="en-US" altLang="ko-KR" dirty="0" smtClean="0"/>
              <a:t> = PCI</a:t>
            </a:r>
            <a:r>
              <a:rPr lang="en-US" altLang="ko-KR" baseline="0" dirty="0" smtClean="0"/>
              <a:t> – express</a:t>
            </a:r>
            <a:r>
              <a:rPr lang="ko-KR" altLang="en-US" baseline="0" dirty="0" smtClean="0"/>
              <a:t>를 통해 </a:t>
            </a:r>
            <a:r>
              <a:rPr lang="en-US" altLang="ko-KR" baseline="0" dirty="0" err="1" smtClean="0"/>
              <a:t>cpu</a:t>
            </a:r>
            <a:r>
              <a:rPr lang="ko-KR" altLang="en-US" baseline="0" dirty="0" smtClean="0"/>
              <a:t>와 통신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명령어 </a:t>
            </a:r>
            <a:r>
              <a:rPr lang="en-US" altLang="ko-KR" baseline="0" dirty="0" smtClean="0"/>
              <a:t>consistency, context switching</a:t>
            </a:r>
          </a:p>
          <a:p>
            <a:r>
              <a:rPr lang="en-US" altLang="ko-KR" baseline="0" dirty="0" smtClean="0"/>
              <a:t>Input assembler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: geometric primitive(point, line, triangle)</a:t>
            </a:r>
            <a:r>
              <a:rPr lang="ko-KR" altLang="en-US" baseline="0" dirty="0" smtClean="0"/>
              <a:t>들을 묶는다</a:t>
            </a:r>
            <a:endParaRPr lang="en-US" altLang="ko-KR" baseline="0" dirty="0" smtClean="0"/>
          </a:p>
          <a:p>
            <a:r>
              <a:rPr lang="en-US" altLang="ko-KR" dirty="0" smtClean="0"/>
              <a:t>Work distribution</a:t>
            </a:r>
            <a:r>
              <a:rPr lang="en-US" altLang="ko-KR" baseline="0" dirty="0" smtClean="0"/>
              <a:t> : </a:t>
            </a:r>
            <a:r>
              <a:rPr lang="ko-KR" altLang="en-US" baseline="0" dirty="0" smtClean="0"/>
              <a:t>작업을 </a:t>
            </a:r>
            <a:r>
              <a:rPr lang="en-US" altLang="ko-KR" baseline="0" dirty="0" smtClean="0"/>
              <a:t>TPC</a:t>
            </a:r>
            <a:r>
              <a:rPr lang="ko-KR" altLang="en-US" baseline="0" dirty="0" smtClean="0"/>
              <a:t>로 분배하게 됨</a:t>
            </a:r>
            <a:endParaRPr lang="en-US" altLang="ko-KR" baseline="0" dirty="0" smtClean="0"/>
          </a:p>
          <a:p>
            <a:r>
              <a:rPr lang="en-US" altLang="ko-KR" baseline="0" dirty="0" smtClean="0"/>
              <a:t>Texture/Processor Cluster</a:t>
            </a:r>
          </a:p>
          <a:p>
            <a:r>
              <a:rPr lang="ko-KR" altLang="en-US" dirty="0" smtClean="0"/>
              <a:t>이 그림은 </a:t>
            </a:r>
            <a:r>
              <a:rPr lang="en-US" altLang="ko-KR" dirty="0" err="1" smtClean="0"/>
              <a:t>Geforce</a:t>
            </a:r>
            <a:r>
              <a:rPr lang="en-US" altLang="ko-KR" baseline="0" dirty="0" smtClean="0"/>
              <a:t> 8800</a:t>
            </a:r>
            <a:r>
              <a:rPr lang="ko-KR" altLang="en-US" baseline="0" dirty="0" smtClean="0"/>
              <a:t>의 아키텍처입니다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Texture/processor</a:t>
            </a:r>
            <a:r>
              <a:rPr lang="en-US" altLang="ko-KR" baseline="0" dirty="0" smtClean="0"/>
              <a:t> cluster : logical</a:t>
            </a:r>
            <a:r>
              <a:rPr lang="ko-KR" altLang="en-US" baseline="0" dirty="0" smtClean="0"/>
              <a:t>한 </a:t>
            </a:r>
            <a:r>
              <a:rPr lang="en-US" altLang="ko-KR" baseline="0" dirty="0" smtClean="0"/>
              <a:t>vertex pipeline</a:t>
            </a:r>
            <a:r>
              <a:rPr lang="ko-KR" altLang="en-US" baseline="0" dirty="0" smtClean="0"/>
              <a:t>을 </a:t>
            </a:r>
            <a:r>
              <a:rPr lang="en-US" altLang="ko-KR" baseline="0" dirty="0" smtClean="0"/>
              <a:t>SM</a:t>
            </a:r>
            <a:r>
              <a:rPr lang="ko-KR" altLang="en-US" baseline="0" dirty="0" smtClean="0"/>
              <a:t>에 매핑해주는 역할</a:t>
            </a:r>
            <a:endParaRPr lang="en-US" altLang="ko-KR" baseline="0" dirty="0" smtClean="0"/>
          </a:p>
          <a:p>
            <a:r>
              <a:rPr lang="en-US" altLang="ko-KR" dirty="0" smtClean="0"/>
              <a:t>SMC(SM</a:t>
            </a:r>
            <a:r>
              <a:rPr lang="en-US" altLang="ko-KR" baseline="0" dirty="0" smtClean="0"/>
              <a:t> Controller) : texture unit </a:t>
            </a:r>
            <a:r>
              <a:rPr lang="ko-KR" altLang="en-US" baseline="0" dirty="0" smtClean="0"/>
              <a:t>공유</a:t>
            </a:r>
            <a:r>
              <a:rPr lang="en-US" altLang="ko-KR" baseline="0" dirty="0" smtClean="0"/>
              <a:t>, load/store, I/O path</a:t>
            </a:r>
            <a:r>
              <a:rPr lang="ko-KR" altLang="en-US" baseline="0" dirty="0" smtClean="0"/>
              <a:t>를 중재하며 </a:t>
            </a:r>
            <a:r>
              <a:rPr lang="en-US" altLang="ko-KR" baseline="0" dirty="0" smtClean="0"/>
              <a:t>vertex, geometry, pixel</a:t>
            </a:r>
            <a:r>
              <a:rPr lang="ko-KR" altLang="en-US" baseline="0" dirty="0" smtClean="0"/>
              <a:t>을 동시작업 제공</a:t>
            </a:r>
            <a:endParaRPr lang="en-US" altLang="ko-KR" baseline="0" dirty="0" smtClean="0"/>
          </a:p>
          <a:p>
            <a:r>
              <a:rPr lang="en-US" altLang="ko-KR" baseline="0" dirty="0" smtClean="0"/>
              <a:t>Texture unit : </a:t>
            </a:r>
            <a:r>
              <a:rPr lang="ko-KR" altLang="en-US" baseline="0" dirty="0" smtClean="0"/>
              <a:t>하나의 </a:t>
            </a:r>
            <a:r>
              <a:rPr lang="en-US" altLang="ko-KR" baseline="0" dirty="0" smtClean="0"/>
              <a:t>vertex, geometry, four compute threads per cycle.</a:t>
            </a:r>
            <a:r>
              <a:rPr lang="ko-KR" altLang="en-US" baseline="0" dirty="0" smtClean="0"/>
              <a:t>같은 </a:t>
            </a:r>
            <a:r>
              <a:rPr lang="en-US" altLang="ko-KR" baseline="0" dirty="0" smtClean="0"/>
              <a:t>texture instruction</a:t>
            </a:r>
            <a:r>
              <a:rPr lang="ko-KR" altLang="en-US" baseline="0" dirty="0" smtClean="0"/>
              <a:t>을 한 </a:t>
            </a:r>
            <a:r>
              <a:rPr lang="en-US" altLang="ko-KR" baseline="0" dirty="0" smtClean="0"/>
              <a:t>cycle</a:t>
            </a:r>
            <a:r>
              <a:rPr lang="ko-KR" altLang="en-US" baseline="0" dirty="0" smtClean="0"/>
              <a:t>에 처리</a:t>
            </a:r>
            <a:endParaRPr lang="en-US" altLang="ko-KR" baseline="0" dirty="0" smtClean="0"/>
          </a:p>
          <a:p>
            <a:r>
              <a:rPr lang="en-US" altLang="ko-KR" baseline="0" dirty="0" smtClean="0"/>
              <a:t>Streaming multiprocessor : vertex, pixel </a:t>
            </a:r>
            <a:r>
              <a:rPr lang="en-US" altLang="ko-KR" baseline="0" dirty="0" err="1" smtClean="0"/>
              <a:t>shader</a:t>
            </a:r>
            <a:r>
              <a:rPr lang="ko-KR" altLang="en-US" baseline="0" dirty="0" smtClean="0"/>
              <a:t>나 </a:t>
            </a:r>
            <a:r>
              <a:rPr lang="en-US" altLang="ko-KR" baseline="0" dirty="0" smtClean="0"/>
              <a:t>parallel computing program</a:t>
            </a:r>
            <a:r>
              <a:rPr lang="ko-KR" altLang="en-US" baseline="0" dirty="0" smtClean="0"/>
              <a:t>을 수행하는 </a:t>
            </a:r>
            <a:r>
              <a:rPr lang="en-US" altLang="ko-KR" baseline="0" dirty="0" smtClean="0"/>
              <a:t>multiprocessor</a:t>
            </a:r>
            <a:r>
              <a:rPr lang="ko-KR" altLang="en-US" baseline="0" dirty="0" smtClean="0"/>
              <a:t>로 </a:t>
            </a:r>
            <a:r>
              <a:rPr lang="en-US" altLang="ko-KR" baseline="0" dirty="0" smtClean="0"/>
              <a:t>8</a:t>
            </a:r>
            <a:r>
              <a:rPr lang="ko-KR" altLang="en-US" baseline="0" dirty="0" smtClean="0"/>
              <a:t>개의 </a:t>
            </a:r>
            <a:r>
              <a:rPr lang="en-US" altLang="ko-KR" baseline="0" dirty="0" smtClean="0"/>
              <a:t>sp</a:t>
            </a:r>
            <a:r>
              <a:rPr lang="ko-KR" altLang="en-US" baseline="0" dirty="0" smtClean="0"/>
              <a:t>로 이뤄짐</a:t>
            </a:r>
            <a:r>
              <a:rPr lang="en-US" altLang="ko-KR" baseline="0" dirty="0" smtClean="0"/>
              <a:t>. SM</a:t>
            </a:r>
            <a:r>
              <a:rPr lang="ko-KR" altLang="en-US" baseline="0" dirty="0" smtClean="0"/>
              <a:t>은 여러 개의 </a:t>
            </a:r>
            <a:r>
              <a:rPr lang="en-US" altLang="ko-KR" baseline="0" dirty="0" smtClean="0"/>
              <a:t>warp</a:t>
            </a:r>
            <a:r>
              <a:rPr lang="ko-KR" altLang="en-US" baseline="0" dirty="0" smtClean="0"/>
              <a:t>을 동시에 실행함</a:t>
            </a:r>
            <a:r>
              <a:rPr lang="en-US" altLang="ko-KR" baseline="0" dirty="0" smtClean="0"/>
              <a:t> . Cycle</a:t>
            </a:r>
            <a:r>
              <a:rPr lang="ko-KR" altLang="en-US" baseline="0" dirty="0" smtClean="0"/>
              <a:t>당 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개의 </a:t>
            </a:r>
            <a:r>
              <a:rPr lang="en-US" altLang="ko-KR" baseline="0" dirty="0" smtClean="0"/>
              <a:t>thread</a:t>
            </a:r>
          </a:p>
          <a:p>
            <a:r>
              <a:rPr lang="en-US" altLang="ko-KR" baseline="0" dirty="0" smtClean="0"/>
              <a:t>Constant cache.</a:t>
            </a:r>
            <a:endParaRPr lang="en-US" altLang="ko-KR" baseline="0" dirty="0" smtClean="0"/>
          </a:p>
          <a:p>
            <a:r>
              <a:rPr lang="en-US" altLang="ko-KR" baseline="0" dirty="0" smtClean="0"/>
              <a:t>Streaming Processor : IEEE 754 standard</a:t>
            </a:r>
            <a:r>
              <a:rPr lang="ko-KR" altLang="en-US" baseline="0" dirty="0" smtClean="0"/>
              <a:t>와 호환되는 </a:t>
            </a:r>
            <a:r>
              <a:rPr lang="en-US" altLang="ko-KR" baseline="0" dirty="0" smtClean="0"/>
              <a:t>FP</a:t>
            </a:r>
            <a:r>
              <a:rPr lang="ko-KR" altLang="en-US" baseline="0" dirty="0" smtClean="0"/>
              <a:t>연산</a:t>
            </a:r>
            <a:r>
              <a:rPr lang="en-US" altLang="ko-KR" baseline="0" dirty="0" smtClean="0"/>
              <a:t>, integer, logical</a:t>
            </a:r>
            <a:r>
              <a:rPr lang="ko-KR" altLang="en-US" baseline="0" dirty="0" smtClean="0"/>
              <a:t>연산을 수행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CUDA C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C</a:t>
            </a:r>
            <a:r>
              <a:rPr lang="ko-KR" altLang="en-US" dirty="0" smtClean="0"/>
              <a:t>에서 함수에 해당하는 </a:t>
            </a:r>
            <a:r>
              <a:rPr lang="en-US" altLang="ko-KR" dirty="0" smtClean="0"/>
              <a:t>kernels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thread,</a:t>
            </a:r>
            <a:r>
              <a:rPr lang="en-US" altLang="ko-KR" baseline="0" dirty="0" smtClean="0"/>
              <a:t> memory</a:t>
            </a:r>
            <a:r>
              <a:rPr lang="ko-KR" altLang="en-US" baseline="0" dirty="0" smtClean="0"/>
              <a:t>의 계층구조를 가집니다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Function type qualifier</a:t>
            </a:r>
            <a:r>
              <a:rPr lang="ko-KR" altLang="en-US" dirty="0" smtClean="0"/>
              <a:t>를 통해서 어떤 </a:t>
            </a:r>
            <a:r>
              <a:rPr lang="en-US" altLang="ko-KR" dirty="0" smtClean="0"/>
              <a:t>device</a:t>
            </a:r>
            <a:r>
              <a:rPr lang="ko-KR" altLang="en-US" dirty="0" smtClean="0"/>
              <a:t>에서 실행될 </a:t>
            </a:r>
            <a:r>
              <a:rPr lang="en-US" altLang="ko-KR" dirty="0" smtClean="0"/>
              <a:t>function</a:t>
            </a:r>
            <a:r>
              <a:rPr lang="ko-KR" altLang="en-US" dirty="0" smtClean="0"/>
              <a:t>인지를 설정할 수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여기서 </a:t>
            </a:r>
            <a:r>
              <a:rPr lang="en-US" altLang="ko-KR" dirty="0" err="1" smtClean="0"/>
              <a:t>blockIdx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blockDim</a:t>
            </a:r>
            <a:r>
              <a:rPr lang="en-US" altLang="ko-KR" baseline="0" dirty="0" smtClean="0"/>
              <a:t>, </a:t>
            </a:r>
            <a:r>
              <a:rPr lang="en-US" altLang="ko-KR" baseline="0" dirty="0" err="1" smtClean="0"/>
              <a:t>threadIdx</a:t>
            </a:r>
            <a:r>
              <a:rPr lang="ko-KR" altLang="en-US" baseline="0" dirty="0" smtClean="0"/>
              <a:t>등의 내장변수를 통해서 </a:t>
            </a:r>
            <a:r>
              <a:rPr lang="en-US" altLang="ko-KR" baseline="0" dirty="0" smtClean="0"/>
              <a:t>unique</a:t>
            </a:r>
            <a:r>
              <a:rPr lang="ko-KR" altLang="en-US" baseline="0" dirty="0" smtClean="0"/>
              <a:t>한 </a:t>
            </a:r>
            <a:r>
              <a:rPr lang="en-US" altLang="ko-KR" baseline="0" dirty="0" smtClean="0"/>
              <a:t>id</a:t>
            </a:r>
            <a:r>
              <a:rPr lang="ko-KR" altLang="en-US" baseline="0" dirty="0" smtClean="0"/>
              <a:t>로 </a:t>
            </a:r>
            <a:r>
              <a:rPr lang="en-US" altLang="ko-KR" baseline="0" dirty="0" smtClean="0"/>
              <a:t>kernel</a:t>
            </a:r>
            <a:r>
              <a:rPr lang="ko-KR" altLang="en-US" baseline="0" dirty="0" smtClean="0"/>
              <a:t>에 독립적으로 접근하게 되어있습니다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Thread</a:t>
            </a:r>
            <a:r>
              <a:rPr lang="ko-KR" altLang="en-US" dirty="0" smtClean="0"/>
              <a:t>의 계층구조는 다음과 같이 구성됩니다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각 </a:t>
            </a:r>
            <a:r>
              <a:rPr lang="en-US" altLang="ko-KR" dirty="0" smtClean="0"/>
              <a:t>thread</a:t>
            </a:r>
            <a:r>
              <a:rPr lang="ko-KR" altLang="en-US" dirty="0" smtClean="0"/>
              <a:t>마다 </a:t>
            </a:r>
            <a:r>
              <a:rPr lang="en-US" altLang="ko-KR" dirty="0" smtClean="0"/>
              <a:t>local</a:t>
            </a:r>
            <a:r>
              <a:rPr lang="ko-KR" altLang="en-US" dirty="0" smtClean="0"/>
              <a:t>메모리가 존재하고 블록 내의 모든 </a:t>
            </a:r>
            <a:r>
              <a:rPr lang="en-US" altLang="ko-KR" dirty="0" smtClean="0"/>
              <a:t>thread</a:t>
            </a:r>
            <a:r>
              <a:rPr lang="ko-KR" altLang="en-US" dirty="0" smtClean="0"/>
              <a:t>가 접근하여 사용할</a:t>
            </a:r>
            <a:r>
              <a:rPr lang="ko-KR" altLang="en-US" baseline="0" dirty="0" smtClean="0"/>
              <a:t> 수 있는 </a:t>
            </a:r>
            <a:r>
              <a:rPr lang="en-US" altLang="ko-KR" baseline="0" dirty="0" smtClean="0"/>
              <a:t>shared memory, </a:t>
            </a:r>
            <a:r>
              <a:rPr lang="ko-KR" altLang="en-US" baseline="0" dirty="0" smtClean="0"/>
              <a:t>그리고 모든 </a:t>
            </a:r>
            <a:r>
              <a:rPr lang="en-US" altLang="ko-KR" baseline="0" dirty="0" smtClean="0"/>
              <a:t>thread</a:t>
            </a:r>
            <a:r>
              <a:rPr lang="ko-KR" altLang="en-US" baseline="0" dirty="0" smtClean="0"/>
              <a:t>가 사용 가능한 </a:t>
            </a:r>
            <a:r>
              <a:rPr lang="en-US" altLang="ko-KR" baseline="0" dirty="0" smtClean="0"/>
              <a:t>global memory</a:t>
            </a:r>
            <a:r>
              <a:rPr lang="ko-KR" altLang="en-US" baseline="0" dirty="0" smtClean="0"/>
              <a:t>로 나뉩니다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실시간으로 전체 미국 옵션시장 분석하기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질병의 원인인 바이러스를 밝혀내는 분야</a:t>
            </a:r>
            <a:r>
              <a:rPr lang="en-US" altLang="ko-KR" dirty="0" smtClean="0"/>
              <a:t>.(</a:t>
            </a:r>
            <a:r>
              <a:rPr lang="ko-KR" altLang="en-US" dirty="0" smtClean="0"/>
              <a:t>생명공학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요즘은 웹 페이지도 텍스트 기반에서 동영상과 같은 멀티미디어 형식으로 변해가고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실시간으로 전체 미국 옵션 시장을 분석하는가 하면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질병의 원인을 밝혀내는 연구분야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고사양</a:t>
            </a:r>
            <a:r>
              <a:rPr lang="ko-KR" altLang="en-US" dirty="0" smtClean="0"/>
              <a:t> 게임 등</a:t>
            </a:r>
            <a:r>
              <a:rPr lang="en-US" altLang="ko-KR" dirty="0" smtClean="0"/>
              <a:t>, high performance computing</a:t>
            </a:r>
            <a:r>
              <a:rPr lang="ko-KR" altLang="en-US" dirty="0" smtClean="0"/>
              <a:t>환경을 필요로 </a:t>
            </a:r>
            <a:r>
              <a:rPr lang="ko-KR" altLang="en-US" dirty="0" err="1" smtClean="0"/>
              <a:t>하는곳이</a:t>
            </a:r>
            <a:r>
              <a:rPr lang="ko-KR" altLang="en-US" dirty="0" smtClean="0"/>
              <a:t> 많습니다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이런 환경을 구축하기 위해서는 많은 컴퓨터를 연결하여 사용하는 형태를 취하는데요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이렇게 구성하게 되면 구축하는데 드는 비용 뿐만 아니라 유지하는데 필요한 비용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발열을 처리하기</a:t>
            </a:r>
            <a:r>
              <a:rPr lang="ko-KR" altLang="en-US" baseline="0" dirty="0" smtClean="0"/>
              <a:t> 위한 방법 등 다양한 문제가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여기서는 일단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되도록이면 저비용으로 기존의 시스템보다 좋은 성능을 발휘하는 컴퓨팅 환경을 구성하기 위해 </a:t>
            </a:r>
            <a:r>
              <a:rPr lang="en-US" altLang="ko-KR" baseline="0" dirty="0" smtClean="0"/>
              <a:t>GPU</a:t>
            </a:r>
            <a:r>
              <a:rPr lang="ko-KR" altLang="en-US" baseline="0" dirty="0" smtClean="0"/>
              <a:t>를 이용한 </a:t>
            </a:r>
            <a:r>
              <a:rPr lang="en-US" altLang="ko-KR" baseline="0" dirty="0" smtClean="0"/>
              <a:t>parallel programming</a:t>
            </a:r>
            <a:r>
              <a:rPr lang="ko-KR" altLang="en-US" baseline="0" dirty="0" smtClean="0"/>
              <a:t>을 사용할 것입니다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CUDA</a:t>
            </a:r>
            <a:r>
              <a:rPr lang="en-US" altLang="ko-KR" baseline="0" dirty="0" smtClean="0"/>
              <a:t> C</a:t>
            </a:r>
            <a:r>
              <a:rPr lang="ko-KR" altLang="en-US" baseline="0" dirty="0" smtClean="0"/>
              <a:t>로 작성된 프로그램은 </a:t>
            </a:r>
            <a:r>
              <a:rPr lang="en-US" altLang="ko-KR" baseline="0" dirty="0" smtClean="0"/>
              <a:t>serial code</a:t>
            </a:r>
            <a:r>
              <a:rPr lang="ko-KR" altLang="en-US" baseline="0" dirty="0" smtClean="0"/>
              <a:t>가 수행되다가 </a:t>
            </a:r>
            <a:r>
              <a:rPr lang="en-US" altLang="ko-KR" baseline="0" dirty="0" smtClean="0"/>
              <a:t>kernel</a:t>
            </a:r>
            <a:r>
              <a:rPr lang="ko-KR" altLang="en-US" baseline="0" dirty="0" smtClean="0"/>
              <a:t>을 만나게 되면 </a:t>
            </a:r>
            <a:r>
              <a:rPr lang="en-US" altLang="ko-KR" baseline="0" dirty="0" smtClean="0"/>
              <a:t>parallel</a:t>
            </a:r>
            <a:r>
              <a:rPr lang="ko-KR" altLang="en-US" baseline="0" dirty="0" smtClean="0"/>
              <a:t>하게 수행되고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 </a:t>
            </a:r>
            <a:r>
              <a:rPr lang="en-US" altLang="ko-KR" baseline="0" dirty="0" smtClean="0"/>
              <a:t>kernel</a:t>
            </a:r>
            <a:r>
              <a:rPr lang="ko-KR" altLang="en-US" baseline="0" dirty="0" smtClean="0"/>
              <a:t>이 종료하면 다시 </a:t>
            </a:r>
            <a:r>
              <a:rPr lang="en-US" altLang="ko-KR" baseline="0" dirty="0" smtClean="0"/>
              <a:t>serial code</a:t>
            </a:r>
            <a:r>
              <a:rPr lang="ko-KR" altLang="en-US" baseline="0" dirty="0" smtClean="0"/>
              <a:t>가 수행되는 서로 다른 </a:t>
            </a:r>
            <a:r>
              <a:rPr lang="en-US" altLang="ko-KR" baseline="0" dirty="0" smtClean="0"/>
              <a:t>computing unit</a:t>
            </a:r>
            <a:r>
              <a:rPr lang="ko-KR" altLang="en-US" baseline="0" dirty="0" smtClean="0"/>
              <a:t>을 사용하여 수행하게 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간단한 예제로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result</a:t>
            </a:r>
            <a:r>
              <a:rPr lang="ko-KR" altLang="en-US" baseline="0" dirty="0" smtClean="0"/>
              <a:t>라는 </a:t>
            </a:r>
            <a:r>
              <a:rPr lang="en-US" altLang="ko-KR" baseline="0" dirty="0" smtClean="0"/>
              <a:t>array</a:t>
            </a:r>
            <a:r>
              <a:rPr lang="ko-KR" altLang="en-US" baseline="0" dirty="0" smtClean="0"/>
              <a:t>에 구구단을 저장하는 프로그램입니다</a:t>
            </a:r>
            <a:r>
              <a:rPr lang="en-US" altLang="ko-KR" baseline="0" dirty="0" smtClean="0"/>
              <a:t>. Multiplication table kernel</a:t>
            </a:r>
            <a:r>
              <a:rPr lang="ko-KR" altLang="en-US" baseline="0" dirty="0" smtClean="0"/>
              <a:t>을 호출할 때 </a:t>
            </a:r>
            <a:r>
              <a:rPr lang="en-US" altLang="ko-KR" baseline="0" dirty="0" smtClean="0"/>
              <a:t>9</a:t>
            </a:r>
            <a:r>
              <a:rPr lang="ko-KR" altLang="en-US" baseline="0" dirty="0" smtClean="0"/>
              <a:t>개의 </a:t>
            </a:r>
            <a:r>
              <a:rPr lang="en-US" altLang="ko-KR" baseline="0" dirty="0" smtClean="0"/>
              <a:t>block</a:t>
            </a:r>
            <a:r>
              <a:rPr lang="ko-KR" altLang="en-US" baseline="0" dirty="0" smtClean="0"/>
              <a:t>과 그 </a:t>
            </a:r>
            <a:r>
              <a:rPr lang="en-US" altLang="ko-KR" baseline="0" dirty="0" smtClean="0"/>
              <a:t>block</a:t>
            </a:r>
            <a:r>
              <a:rPr lang="ko-KR" altLang="en-US" baseline="0" dirty="0" smtClean="0"/>
              <a:t>당 </a:t>
            </a:r>
            <a:r>
              <a:rPr lang="en-US" altLang="ko-KR" baseline="0" dirty="0" smtClean="0"/>
              <a:t>9</a:t>
            </a:r>
            <a:r>
              <a:rPr lang="ko-KR" altLang="en-US" baseline="0" dirty="0" smtClean="0"/>
              <a:t>개의 </a:t>
            </a:r>
            <a:r>
              <a:rPr lang="en-US" altLang="ko-KR" baseline="0" dirty="0" smtClean="0"/>
              <a:t>thread</a:t>
            </a:r>
            <a:r>
              <a:rPr lang="ko-KR" altLang="en-US" baseline="0" dirty="0" smtClean="0"/>
              <a:t>가 존재하는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즉</a:t>
            </a:r>
            <a:r>
              <a:rPr lang="en-US" altLang="ko-KR" baseline="0" dirty="0" smtClean="0"/>
              <a:t>, 81</a:t>
            </a:r>
            <a:r>
              <a:rPr lang="ko-KR" altLang="en-US" baseline="0" dirty="0" smtClean="0"/>
              <a:t>개의 </a:t>
            </a:r>
            <a:r>
              <a:rPr lang="en-US" altLang="ko-KR" baseline="0" dirty="0" smtClean="0"/>
              <a:t>unique</a:t>
            </a:r>
            <a:r>
              <a:rPr lang="ko-KR" altLang="en-US" baseline="0" dirty="0" smtClean="0"/>
              <a:t>한 </a:t>
            </a:r>
            <a:r>
              <a:rPr lang="en-US" altLang="ko-KR" baseline="0" dirty="0" smtClean="0"/>
              <a:t>thread id</a:t>
            </a:r>
            <a:r>
              <a:rPr lang="ko-KR" altLang="en-US" baseline="0" dirty="0" smtClean="0"/>
              <a:t>가 존재하게 됩니다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</a:t>
            </a:r>
            <a:r>
              <a:rPr lang="en-US" altLang="ko-KR" baseline="0" dirty="0" smtClean="0"/>
              <a:t> by 2 matrix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linear</a:t>
            </a:r>
            <a:r>
              <a:rPr lang="ko-KR" altLang="en-US" baseline="0" dirty="0" smtClean="0"/>
              <a:t>하게 배치하면 어떻게 될까</a:t>
            </a:r>
            <a:r>
              <a:rPr lang="en-US" altLang="ko-KR" baseline="0" dirty="0" smtClean="0"/>
              <a:t>?</a:t>
            </a:r>
          </a:p>
          <a:p>
            <a:r>
              <a:rPr lang="ko-KR" altLang="en-US" dirty="0" smtClean="0"/>
              <a:t>위 프로그램은 </a:t>
            </a:r>
            <a:r>
              <a:rPr lang="en-US" altLang="ko-KR" dirty="0" smtClean="0"/>
              <a:t>matrix</a:t>
            </a:r>
            <a:r>
              <a:rPr lang="ko-KR" altLang="en-US" dirty="0" smtClean="0"/>
              <a:t>를 곱하는 프로그램입니다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Kernel </a:t>
            </a:r>
            <a:r>
              <a:rPr lang="ko-KR" altLang="en-US" dirty="0" err="1" smtClean="0"/>
              <a:t>호출시에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block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DEGREE/BLOCK_SIZE</a:t>
            </a:r>
            <a:r>
              <a:rPr lang="ko-KR" altLang="en-US" dirty="0" smtClean="0"/>
              <a:t>로</a:t>
            </a:r>
            <a:r>
              <a:rPr lang="en-US" altLang="ko-KR" dirty="0" smtClean="0"/>
              <a:t>, thread</a:t>
            </a:r>
            <a:r>
              <a:rPr lang="ko-KR" altLang="en-US" dirty="0" smtClean="0"/>
              <a:t>를 </a:t>
            </a:r>
            <a:r>
              <a:rPr lang="en-US" altLang="ko-KR" dirty="0" err="1" smtClean="0"/>
              <a:t>block_size</a:t>
            </a:r>
            <a:r>
              <a:rPr lang="en-US" altLang="ko-KR" baseline="0" dirty="0" smtClean="0"/>
              <a:t> by </a:t>
            </a:r>
            <a:r>
              <a:rPr lang="en-US" altLang="ko-KR" baseline="0" dirty="0" err="1" smtClean="0"/>
              <a:t>block_size</a:t>
            </a:r>
            <a:r>
              <a:rPr lang="ko-KR" altLang="en-US" baseline="0" dirty="0" smtClean="0"/>
              <a:t>로 하여 총</a:t>
            </a:r>
            <a:r>
              <a:rPr lang="en-US" altLang="ko-KR" baseline="0" dirty="0" smtClean="0"/>
              <a:t> DEGREE^2</a:t>
            </a:r>
            <a:r>
              <a:rPr lang="ko-KR" altLang="en-US" baseline="0" dirty="0" smtClean="0"/>
              <a:t>의 </a:t>
            </a:r>
            <a:r>
              <a:rPr lang="en-US" altLang="ko-KR" baseline="0" dirty="0" smtClean="0"/>
              <a:t>unique</a:t>
            </a:r>
            <a:r>
              <a:rPr lang="ko-KR" altLang="en-US" baseline="0" dirty="0" smtClean="0"/>
              <a:t>한 </a:t>
            </a:r>
            <a:r>
              <a:rPr lang="en-US" altLang="ko-KR" baseline="0" dirty="0" smtClean="0"/>
              <a:t>thread ID</a:t>
            </a:r>
            <a:r>
              <a:rPr lang="ko-KR" altLang="en-US" baseline="0" dirty="0" smtClean="0"/>
              <a:t>를 가질 수 있게 구성되었습니다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r>
              <a:rPr lang="en-US" altLang="ko-KR" dirty="0" smtClean="0"/>
              <a:t>Sum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mat1</a:t>
            </a:r>
            <a:r>
              <a:rPr lang="ko-KR" altLang="en-US" dirty="0" smtClean="0"/>
              <a:t>의 행과 </a:t>
            </a:r>
            <a:r>
              <a:rPr lang="en-US" altLang="ko-KR" dirty="0" smtClean="0"/>
              <a:t>mat2</a:t>
            </a:r>
            <a:r>
              <a:rPr lang="ko-KR" altLang="en-US" dirty="0" smtClean="0"/>
              <a:t>의 열을 곱하여</a:t>
            </a:r>
            <a:r>
              <a:rPr lang="en-US" altLang="ko-KR" dirty="0" smtClean="0"/>
              <a:t>(y</a:t>
            </a:r>
            <a:r>
              <a:rPr lang="ko-KR" altLang="en-US" dirty="0" smtClean="0"/>
              <a:t>축만큼 뛰고 </a:t>
            </a:r>
            <a:r>
              <a:rPr lang="en-US" altLang="ko-KR" dirty="0" smtClean="0"/>
              <a:t>for</a:t>
            </a:r>
            <a:r>
              <a:rPr lang="ko-KR" altLang="en-US" dirty="0" smtClean="0"/>
              <a:t>로 이동하니 </a:t>
            </a:r>
            <a:r>
              <a:rPr lang="en-US" altLang="ko-KR" dirty="0" smtClean="0"/>
              <a:t>mat1</a:t>
            </a:r>
            <a:r>
              <a:rPr lang="ko-KR" altLang="en-US" dirty="0" smtClean="0"/>
              <a:t>은 행이고 </a:t>
            </a:r>
            <a:r>
              <a:rPr lang="en-US" altLang="ko-KR" dirty="0" smtClean="0"/>
              <a:t>mat2</a:t>
            </a:r>
            <a:r>
              <a:rPr lang="ko-KR" altLang="en-US" dirty="0" smtClean="0"/>
              <a:t>는 열이다</a:t>
            </a:r>
            <a:r>
              <a:rPr lang="en-US" altLang="ko-KR" dirty="0" smtClean="0"/>
              <a:t>) result</a:t>
            </a:r>
            <a:r>
              <a:rPr lang="ko-KR" altLang="en-US" dirty="0" smtClean="0"/>
              <a:t>에 다시 저장하는 형식을 갖고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openMP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CUDA</a:t>
            </a:r>
            <a:r>
              <a:rPr lang="ko-KR" altLang="en-US" dirty="0" smtClean="0"/>
              <a:t>를 사용하여 </a:t>
            </a:r>
            <a:r>
              <a:rPr lang="en-US" altLang="ko-KR" dirty="0" smtClean="0"/>
              <a:t>matrix </a:t>
            </a:r>
            <a:r>
              <a:rPr lang="ko-KR" altLang="en-US" dirty="0" smtClean="0"/>
              <a:t>곱을 수행한 </a:t>
            </a:r>
            <a:r>
              <a:rPr lang="en-US" altLang="ko-KR" dirty="0" smtClean="0"/>
              <a:t>table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openMP</a:t>
            </a:r>
            <a:r>
              <a:rPr lang="ko-KR" altLang="en-US" dirty="0" smtClean="0"/>
              <a:t>를 사용하였을 경우 최대 </a:t>
            </a:r>
            <a:r>
              <a:rPr lang="en-US" altLang="ko-KR" dirty="0" smtClean="0"/>
              <a:t>8.7</a:t>
            </a:r>
            <a:r>
              <a:rPr lang="ko-KR" altLang="en-US" dirty="0" smtClean="0"/>
              <a:t>배정도 빨라졌으며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cuda</a:t>
            </a:r>
            <a:r>
              <a:rPr lang="ko-KR" altLang="en-US" dirty="0" smtClean="0"/>
              <a:t>를 이용했을 경우 </a:t>
            </a:r>
            <a:r>
              <a:rPr lang="en-US" altLang="ko-KR" dirty="0" smtClean="0"/>
              <a:t>189</a:t>
            </a:r>
            <a:r>
              <a:rPr lang="ko-KR" altLang="en-US" dirty="0" smtClean="0"/>
              <a:t>배의</a:t>
            </a:r>
            <a:r>
              <a:rPr lang="ko-KR" altLang="en-US" baseline="0" dirty="0" smtClean="0"/>
              <a:t> 속도차이를 볼 수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그리고 </a:t>
            </a:r>
            <a:r>
              <a:rPr lang="en-US" altLang="ko-KR" baseline="0" dirty="0" err="1" smtClean="0"/>
              <a:t>cuda</a:t>
            </a:r>
            <a:r>
              <a:rPr lang="ko-KR" altLang="en-US" baseline="0" dirty="0" smtClean="0"/>
              <a:t>는 </a:t>
            </a:r>
            <a:r>
              <a:rPr lang="en-US" altLang="ko-KR" baseline="0" dirty="0" err="1" smtClean="0"/>
              <a:t>openMP</a:t>
            </a:r>
            <a:r>
              <a:rPr lang="ko-KR" altLang="en-US" baseline="0" dirty="0" smtClean="0"/>
              <a:t>에 비해 약 </a:t>
            </a:r>
            <a:r>
              <a:rPr lang="en-US" altLang="ko-KR" baseline="0" dirty="0" smtClean="0"/>
              <a:t>34</a:t>
            </a:r>
            <a:r>
              <a:rPr lang="ko-KR" altLang="en-US" baseline="0" dirty="0" smtClean="0"/>
              <a:t>배 빠른 수행속도를 보여줬습니다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 다음단계인 </a:t>
            </a:r>
            <a:r>
              <a:rPr lang="en-US" altLang="ko-KR" baseline="0" dirty="0" smtClean="0"/>
              <a:t>16384</a:t>
            </a:r>
            <a:r>
              <a:rPr lang="ko-KR" altLang="en-US" baseline="0" dirty="0" smtClean="0"/>
              <a:t>는 </a:t>
            </a:r>
            <a:r>
              <a:rPr lang="en-US" altLang="ko-KR" baseline="0" dirty="0" err="1" smtClean="0"/>
              <a:t>gpu</a:t>
            </a:r>
            <a:r>
              <a:rPr lang="en-US" altLang="ko-KR" baseline="0" dirty="0" smtClean="0"/>
              <a:t> memory</a:t>
            </a:r>
            <a:r>
              <a:rPr lang="ko-KR" altLang="en-US" baseline="0" dirty="0" smtClean="0"/>
              <a:t>공간 부족으로 실험하지 못했습니다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지금까지는 프로그램이 거의 </a:t>
            </a:r>
            <a:r>
              <a:rPr lang="en-US" altLang="ko-KR" baseline="0" dirty="0" smtClean="0"/>
              <a:t>dependency</a:t>
            </a:r>
            <a:r>
              <a:rPr lang="ko-KR" altLang="en-US" baseline="0" dirty="0" smtClean="0"/>
              <a:t>가 없는 부분이었는데요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Genetic algorithm</a:t>
            </a:r>
            <a:r>
              <a:rPr lang="ko-KR" altLang="en-US" dirty="0" smtClean="0"/>
              <a:t>을 사용하여 </a:t>
            </a:r>
            <a:r>
              <a:rPr lang="en-US" altLang="ko-KR" dirty="0" smtClean="0"/>
              <a:t>function optimization</a:t>
            </a:r>
            <a:r>
              <a:rPr lang="ko-KR" altLang="en-US" dirty="0" smtClean="0"/>
              <a:t>하는 프로그램은 앞의 부분과 다릅니다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마지막으로 </a:t>
            </a:r>
            <a:r>
              <a:rPr lang="en-US" altLang="ko-KR" dirty="0" err="1" smtClean="0"/>
              <a:t>openMP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CUDA, Serial</a:t>
            </a:r>
            <a:r>
              <a:rPr lang="ko-KR" altLang="en-US" baseline="0" dirty="0" smtClean="0"/>
              <a:t>한 </a:t>
            </a:r>
            <a:r>
              <a:rPr lang="en-US" altLang="ko-KR" baseline="0" dirty="0" smtClean="0"/>
              <a:t>matrix product</a:t>
            </a:r>
            <a:r>
              <a:rPr lang="ko-KR" altLang="en-US" baseline="0" dirty="0" smtClean="0"/>
              <a:t>의 수행시간을 나타냈습니다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기존의 프로그램을 </a:t>
            </a:r>
            <a:r>
              <a:rPr lang="en-US" altLang="ko-KR" baseline="0" dirty="0" smtClean="0"/>
              <a:t>parallel</a:t>
            </a:r>
            <a:r>
              <a:rPr lang="ko-KR" altLang="en-US" baseline="0" dirty="0" smtClean="0"/>
              <a:t>하게 하여 효과를 보기 위해서는 수행 자체가 독립적으로 이뤄지는 프로그램이 아무래도 가장 높은 효율을 보입니다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혹은 서로 의존적인 부분을 나누어 독립적으로 만든 뒤 </a:t>
            </a:r>
            <a:r>
              <a:rPr lang="en-US" altLang="ko-KR" baseline="0" dirty="0" smtClean="0"/>
              <a:t>parallel</a:t>
            </a:r>
            <a:r>
              <a:rPr lang="ko-KR" altLang="en-US" baseline="0" dirty="0" smtClean="0"/>
              <a:t>하게 구성하는 것도 하나의 방법일 것입니다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Nvidia</a:t>
            </a:r>
            <a:r>
              <a:rPr lang="ko-KR" altLang="en-US" dirty="0" smtClean="0"/>
              <a:t>사의 그래픽카드에서 지원되는 </a:t>
            </a:r>
            <a:r>
              <a:rPr lang="en-US" altLang="ko-KR" dirty="0" smtClean="0"/>
              <a:t>CUDA</a:t>
            </a:r>
            <a:r>
              <a:rPr lang="ko-KR" altLang="en-US" dirty="0" smtClean="0"/>
              <a:t>를 이용하여 </a:t>
            </a:r>
            <a:r>
              <a:rPr lang="en-US" altLang="ko-KR" dirty="0" smtClean="0"/>
              <a:t>parallel programming</a:t>
            </a:r>
            <a:r>
              <a:rPr lang="ko-KR" altLang="en-US" dirty="0" smtClean="0"/>
              <a:t>을 할 수 있습니다</a:t>
            </a:r>
            <a:r>
              <a:rPr lang="en-US" altLang="ko-KR" dirty="0" smtClean="0"/>
              <a:t>. GPU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CPU</a:t>
            </a:r>
            <a:r>
              <a:rPr lang="ko-KR" altLang="en-US" dirty="0" smtClean="0"/>
              <a:t>와 다르게 많은 코어의 수를 가지고 병렬로 수행하기 때문에 상당히 빠른 속도를 가집니다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게다가 </a:t>
            </a:r>
            <a:r>
              <a:rPr lang="en-US" altLang="ko-KR" dirty="0" smtClean="0"/>
              <a:t>CPU</a:t>
            </a:r>
            <a:r>
              <a:rPr lang="ko-KR" altLang="en-US" dirty="0" smtClean="0"/>
              <a:t>에 비해서 가격이 저렴한 장점도 갖고있죠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그렇다면 </a:t>
            </a:r>
            <a:r>
              <a:rPr lang="en-US" altLang="ko-KR" dirty="0" smtClean="0"/>
              <a:t>parallel programming</a:t>
            </a:r>
            <a:r>
              <a:rPr lang="ko-KR" altLang="en-US" dirty="0" smtClean="0"/>
              <a:t>이 무엇일까요</a:t>
            </a:r>
            <a:r>
              <a:rPr lang="en-US" altLang="ko-KR" dirty="0" smtClean="0"/>
              <a:t>?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여기서 빨간색 선이 시간을 나타냅니다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일반적인 프로그램의 경우에는 순차적으로 하나씩 실행되는 반면에</a:t>
            </a:r>
            <a:r>
              <a:rPr lang="en-US" altLang="ko-KR" baseline="0" dirty="0" smtClean="0"/>
              <a:t>, parallel</a:t>
            </a:r>
            <a:r>
              <a:rPr lang="ko-KR" altLang="en-US" baseline="0" dirty="0" smtClean="0"/>
              <a:t>하게 수행된다 함은 여러 개의 </a:t>
            </a:r>
            <a:r>
              <a:rPr lang="en-US" altLang="ko-KR" baseline="0" dirty="0" smtClean="0"/>
              <a:t>process</a:t>
            </a:r>
            <a:r>
              <a:rPr lang="ko-KR" altLang="en-US" baseline="0" dirty="0" smtClean="0"/>
              <a:t>가 동시에 여러 개의 </a:t>
            </a:r>
            <a:r>
              <a:rPr lang="en-US" altLang="ko-KR" baseline="0" dirty="0" smtClean="0"/>
              <a:t>processor</a:t>
            </a:r>
            <a:r>
              <a:rPr lang="ko-KR" altLang="en-US" baseline="0" dirty="0" smtClean="0"/>
              <a:t>에 의해 동시에 처리됨을 의미합니다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DPJ = Deterministic Parallel Java</a:t>
            </a:r>
          </a:p>
          <a:p>
            <a:r>
              <a:rPr lang="en-US" altLang="ko-KR" dirty="0" smtClean="0"/>
              <a:t>TBB = Threading building block</a:t>
            </a:r>
          </a:p>
          <a:p>
            <a:r>
              <a:rPr lang="en-US" altLang="ko-KR" dirty="0" smtClean="0"/>
              <a:t>PPL = Parallel Patterns Library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Parallel</a:t>
            </a:r>
            <a:r>
              <a:rPr lang="en-US" altLang="ko-KR" baseline="0" dirty="0" smtClean="0"/>
              <a:t> programming</a:t>
            </a:r>
            <a:r>
              <a:rPr lang="ko-KR" altLang="en-US" baseline="0" dirty="0" smtClean="0"/>
              <a:t>을 하기 위해서는 </a:t>
            </a:r>
            <a:r>
              <a:rPr lang="en-US" altLang="ko-KR" baseline="0" dirty="0" err="1" smtClean="0"/>
              <a:t>openMP</a:t>
            </a:r>
            <a:r>
              <a:rPr lang="en-US" altLang="ko-KR" baseline="0" dirty="0" smtClean="0"/>
              <a:t>, MPI, ….</a:t>
            </a:r>
            <a:r>
              <a:rPr lang="ko-KR" altLang="en-US" baseline="0" dirty="0" smtClean="0"/>
              <a:t>등 다양한 선택지가 존재합니다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openMP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CUDA C</a:t>
            </a:r>
            <a:r>
              <a:rPr lang="ko-KR" altLang="en-US" dirty="0" smtClean="0"/>
              <a:t>를 사용할 환경입니다</a:t>
            </a:r>
            <a:r>
              <a:rPr lang="en-US" altLang="ko-KR" dirty="0" smtClean="0"/>
              <a:t>. CPU</a:t>
            </a:r>
            <a:r>
              <a:rPr lang="ko-KR" altLang="en-US" dirty="0" smtClean="0"/>
              <a:t>는 </a:t>
            </a:r>
            <a:r>
              <a:rPr lang="en-US" altLang="ko-KR" dirty="0" err="1" smtClean="0"/>
              <a:t>intel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xeon</a:t>
            </a:r>
            <a:r>
              <a:rPr lang="en-US" altLang="ko-KR" baseline="0" dirty="0" smtClean="0"/>
              <a:t> e5530</a:t>
            </a:r>
            <a:r>
              <a:rPr lang="ko-KR" altLang="en-US" baseline="0" dirty="0" smtClean="0"/>
              <a:t>에 </a:t>
            </a:r>
            <a:r>
              <a:rPr lang="en-US" altLang="ko-KR" baseline="0" dirty="0" smtClean="0"/>
              <a:t>quad core</a:t>
            </a:r>
            <a:r>
              <a:rPr lang="ko-KR" altLang="en-US" baseline="0" dirty="0" smtClean="0"/>
              <a:t>이며 </a:t>
            </a:r>
            <a:r>
              <a:rPr lang="en-US" altLang="ko-KR" baseline="0" dirty="0" smtClean="0"/>
              <a:t>2.4GHz</a:t>
            </a:r>
            <a:r>
              <a:rPr lang="ko-KR" altLang="en-US" baseline="0" dirty="0" smtClean="0"/>
              <a:t>에 </a:t>
            </a:r>
            <a:r>
              <a:rPr lang="en-US" altLang="ko-KR" baseline="0" dirty="0" smtClean="0"/>
              <a:t>38.4Gflops</a:t>
            </a:r>
            <a:r>
              <a:rPr lang="ko-KR" altLang="en-US" baseline="0" dirty="0" smtClean="0"/>
              <a:t>를 가집니다</a:t>
            </a:r>
            <a:r>
              <a:rPr lang="en-US" altLang="ko-KR" baseline="0" dirty="0" smtClean="0"/>
              <a:t>. GPU</a:t>
            </a:r>
            <a:r>
              <a:rPr lang="ko-KR" altLang="en-US" baseline="0" dirty="0" smtClean="0"/>
              <a:t>는 </a:t>
            </a:r>
            <a:r>
              <a:rPr lang="en-US" altLang="ko-KR" baseline="0" dirty="0" err="1" smtClean="0"/>
              <a:t>geforce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gtx</a:t>
            </a:r>
            <a:r>
              <a:rPr lang="en-US" altLang="ko-KR" baseline="0" dirty="0" smtClean="0"/>
              <a:t> 275</a:t>
            </a:r>
            <a:r>
              <a:rPr lang="ko-KR" altLang="en-US" baseline="0" dirty="0" smtClean="0"/>
              <a:t>로 </a:t>
            </a:r>
            <a:r>
              <a:rPr lang="en-US" altLang="ko-KR" baseline="0" dirty="0" smtClean="0"/>
              <a:t>240</a:t>
            </a:r>
            <a:r>
              <a:rPr lang="ko-KR" altLang="en-US" baseline="0" dirty="0" smtClean="0"/>
              <a:t>개의 </a:t>
            </a:r>
            <a:r>
              <a:rPr lang="en-US" altLang="ko-KR" baseline="0" dirty="0" smtClean="0"/>
              <a:t>core</a:t>
            </a:r>
            <a:r>
              <a:rPr lang="ko-KR" altLang="en-US" baseline="0" dirty="0" smtClean="0"/>
              <a:t>와 약 </a:t>
            </a:r>
            <a:r>
              <a:rPr lang="en-US" altLang="ko-KR" baseline="0" dirty="0" smtClean="0"/>
              <a:t>1.37GHz</a:t>
            </a:r>
            <a:r>
              <a:rPr lang="ko-KR" altLang="en-US" baseline="0" dirty="0" smtClean="0"/>
              <a:t>이며 </a:t>
            </a:r>
            <a:r>
              <a:rPr lang="en-US" altLang="ko-KR" baseline="0" dirty="0" smtClean="0"/>
              <a:t>896MB</a:t>
            </a:r>
            <a:r>
              <a:rPr lang="ko-KR" altLang="en-US" baseline="0" dirty="0" smtClean="0"/>
              <a:t>의 메모리와 </a:t>
            </a:r>
            <a:r>
              <a:rPr lang="en-US" altLang="ko-KR" baseline="0" dirty="0" smtClean="0"/>
              <a:t>1010.88GFLOPS</a:t>
            </a:r>
            <a:r>
              <a:rPr lang="ko-KR" altLang="en-US" baseline="0" dirty="0" smtClean="0"/>
              <a:t>를 가집니다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openMP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로서 </a:t>
            </a:r>
            <a:r>
              <a:rPr lang="en-US" altLang="ko-KR" dirty="0" err="1" smtClean="0"/>
              <a:t>unix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linux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windows NT </a:t>
            </a:r>
            <a:r>
              <a:rPr lang="en-US" altLang="ko-KR" dirty="0" err="1" smtClean="0"/>
              <a:t>plaform</a:t>
            </a:r>
            <a:r>
              <a:rPr lang="ko-KR" altLang="en-US" dirty="0" smtClean="0"/>
              <a:t>을 지원하며</a:t>
            </a:r>
            <a:r>
              <a:rPr lang="en-US" altLang="ko-KR" dirty="0" smtClean="0"/>
              <a:t>, c/</a:t>
            </a:r>
            <a:r>
              <a:rPr lang="en-US" altLang="ko-KR" dirty="0" err="1" smtClean="0"/>
              <a:t>c++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fortran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compiler directive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function</a:t>
            </a:r>
            <a:r>
              <a:rPr lang="ko-KR" altLang="en-US" dirty="0" smtClean="0"/>
              <a:t>의 조합으로 간단하게 병렬화 가능합니다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ko-KR" baseline="0" dirty="0" err="1" smtClean="0"/>
              <a:t>openMP</a:t>
            </a:r>
            <a:r>
              <a:rPr lang="ko-KR" altLang="en-US" baseline="0" dirty="0" smtClean="0"/>
              <a:t>는 여러 개의 </a:t>
            </a:r>
            <a:r>
              <a:rPr lang="en-US" altLang="ko-KR" baseline="0" dirty="0" smtClean="0"/>
              <a:t>thread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shared memory</a:t>
            </a:r>
            <a:r>
              <a:rPr lang="ko-KR" altLang="en-US" baseline="0" dirty="0" smtClean="0"/>
              <a:t>구조에 기반을 둔 프로그래밍 패러다임이다</a:t>
            </a:r>
            <a:r>
              <a:rPr lang="en-US" altLang="ko-KR" baseline="0" dirty="0" smtClean="0"/>
              <a:t>. (shared memory process</a:t>
            </a:r>
            <a:r>
              <a:rPr lang="ko-KR" altLang="en-US" baseline="0" dirty="0" smtClean="0"/>
              <a:t>는 여러 개의 </a:t>
            </a:r>
            <a:r>
              <a:rPr lang="en-US" altLang="ko-KR" baseline="0" dirty="0" smtClean="0"/>
              <a:t>thread</a:t>
            </a:r>
            <a:r>
              <a:rPr lang="ko-KR" altLang="en-US" baseline="0" dirty="0" smtClean="0"/>
              <a:t>로 이뤄짐</a:t>
            </a:r>
            <a:r>
              <a:rPr lang="en-US" altLang="ko-KR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altLang="ko-KR" dirty="0" smtClean="0"/>
              <a:t>Compiler directive</a:t>
            </a:r>
            <a:r>
              <a:rPr lang="ko-KR" altLang="en-US" dirty="0" smtClean="0"/>
              <a:t>를 사용하여 특정 부분의 루틴에 명시해줘야 그 부분이 병렬화 됩니다</a:t>
            </a:r>
            <a:r>
              <a:rPr lang="en-US" altLang="ko-KR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dirty="0" smtClean="0"/>
              <a:t>Master thread</a:t>
            </a:r>
            <a:r>
              <a:rPr lang="ko-KR" altLang="en-US" dirty="0" smtClean="0"/>
              <a:t>에 의해 병렬</a:t>
            </a:r>
            <a:r>
              <a:rPr lang="ko-KR" altLang="en-US" baseline="0" dirty="0" smtClean="0"/>
              <a:t> 영역에서 같은 </a:t>
            </a:r>
            <a:r>
              <a:rPr lang="en-US" altLang="ko-KR" baseline="0" dirty="0" smtClean="0"/>
              <a:t>team</a:t>
            </a:r>
            <a:r>
              <a:rPr lang="ko-KR" altLang="en-US" baseline="0" dirty="0" smtClean="0"/>
              <a:t>의 </a:t>
            </a:r>
            <a:r>
              <a:rPr lang="en-US" altLang="ko-KR" baseline="0" dirty="0" smtClean="0"/>
              <a:t>thread</a:t>
            </a:r>
            <a:r>
              <a:rPr lang="ko-KR" altLang="en-US" baseline="0" dirty="0" smtClean="0"/>
              <a:t>를 생성하여 병렬로 수행함</a:t>
            </a:r>
            <a:r>
              <a:rPr lang="en-US" altLang="ko-KR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 smtClean="0"/>
              <a:t>내장된 </a:t>
            </a:r>
            <a:r>
              <a:rPr lang="en-US" altLang="ko-KR" dirty="0" smtClean="0"/>
              <a:t>directive</a:t>
            </a:r>
            <a:r>
              <a:rPr lang="ko-KR" altLang="en-US" dirty="0" smtClean="0"/>
              <a:t>를 명시하여 병렬화를 사용함</a:t>
            </a:r>
            <a:endParaRPr lang="en-US" altLang="ko-KR" dirty="0" smtClean="0"/>
          </a:p>
          <a:p>
            <a:pPr marL="228600" indent="-228600">
              <a:buAutoNum type="arabicPeriod"/>
            </a:pPr>
            <a:r>
              <a:rPr lang="ko-KR" altLang="en-US" dirty="0" smtClean="0"/>
              <a:t>병렬화는 중복 가능하다</a:t>
            </a:r>
            <a:r>
              <a:rPr lang="en-US" altLang="ko-KR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 smtClean="0"/>
              <a:t>다른 병렬 영역을 실행하여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thread</a:t>
            </a:r>
            <a:r>
              <a:rPr lang="ko-KR" altLang="en-US" baseline="0" dirty="0" smtClean="0"/>
              <a:t>개수를 변경할 수 있다</a:t>
            </a:r>
            <a:r>
              <a:rPr lang="en-US" altLang="ko-KR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ko-KR" dirty="0" smtClean="0"/>
              <a:t>I/O</a:t>
            </a:r>
            <a:r>
              <a:rPr lang="ko-KR" altLang="en-US" dirty="0" smtClean="0"/>
              <a:t>에 대하여 어떠한 명세도 존재하지 않기 때문에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여러 </a:t>
            </a:r>
            <a:r>
              <a:rPr lang="en-US" altLang="ko-KR" dirty="0" smtClean="0"/>
              <a:t>thread</a:t>
            </a:r>
            <a:r>
              <a:rPr lang="ko-KR" altLang="en-US" dirty="0" smtClean="0"/>
              <a:t>가 하나의 </a:t>
            </a:r>
            <a:r>
              <a:rPr lang="en-US" altLang="ko-KR" dirty="0" smtClean="0"/>
              <a:t>file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R/W</a:t>
            </a:r>
            <a:r>
              <a:rPr lang="ko-KR" altLang="en-US" dirty="0" err="1" smtClean="0"/>
              <a:t>하는것은</a:t>
            </a:r>
            <a:r>
              <a:rPr lang="ko-KR" altLang="en-US" dirty="0" smtClean="0"/>
              <a:t> 위험함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openMP</a:t>
            </a:r>
            <a:r>
              <a:rPr lang="ko-KR" altLang="en-US" dirty="0" smtClean="0"/>
              <a:t>로 작성된 프로그램은 시작 시 </a:t>
            </a:r>
            <a:r>
              <a:rPr lang="en-US" altLang="ko-KR" dirty="0" smtClean="0"/>
              <a:t>master</a:t>
            </a:r>
            <a:r>
              <a:rPr lang="en-US" altLang="ko-KR" baseline="0" dirty="0" smtClean="0"/>
              <a:t> thread</a:t>
            </a:r>
            <a:r>
              <a:rPr lang="ko-KR" altLang="en-US" baseline="0" dirty="0" smtClean="0"/>
              <a:t>에 의해 수행되게 됩니다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17B4-BF97-44C1-9EAF-8D8FF99BCA0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E3A-7D04-4C4C-94E6-BDA817AC4B33}" type="datetimeFigureOut">
              <a:rPr lang="ko-KR" altLang="en-US" smtClean="0"/>
              <a:pPr/>
              <a:t>2011-01-27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BE9-50E3-4121-8698-DD20D916EB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E3A-7D04-4C4C-94E6-BDA817AC4B33}" type="datetimeFigureOut">
              <a:rPr lang="ko-KR" altLang="en-US" smtClean="0"/>
              <a:pPr/>
              <a:t>2011-01-27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BE9-50E3-4121-8698-DD20D916EB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E3A-7D04-4C4C-94E6-BDA817AC4B33}" type="datetimeFigureOut">
              <a:rPr lang="ko-KR" altLang="en-US" smtClean="0"/>
              <a:pPr/>
              <a:t>2011-01-27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BE9-50E3-4121-8698-DD20D916EB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E3A-7D04-4C4C-94E6-BDA817AC4B33}" type="datetimeFigureOut">
              <a:rPr lang="ko-KR" altLang="en-US" smtClean="0"/>
              <a:pPr/>
              <a:t>2011-01-27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BE9-50E3-4121-8698-DD20D916EB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E3A-7D04-4C4C-94E6-BDA817AC4B33}" type="datetimeFigureOut">
              <a:rPr lang="ko-KR" altLang="en-US" smtClean="0"/>
              <a:pPr/>
              <a:t>2011-01-27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BE9-50E3-4121-8698-DD20D916EB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E3A-7D04-4C4C-94E6-BDA817AC4B33}" type="datetimeFigureOut">
              <a:rPr lang="ko-KR" altLang="en-US" smtClean="0"/>
              <a:pPr/>
              <a:t>2011-01-27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BE9-50E3-4121-8698-DD20D916EB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E3A-7D04-4C4C-94E6-BDA817AC4B33}" type="datetimeFigureOut">
              <a:rPr lang="ko-KR" altLang="en-US" smtClean="0"/>
              <a:pPr/>
              <a:t>2011-01-27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BE9-50E3-4121-8698-DD20D916EB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E3A-7D04-4C4C-94E6-BDA817AC4B33}" type="datetimeFigureOut">
              <a:rPr lang="ko-KR" altLang="en-US" smtClean="0"/>
              <a:pPr/>
              <a:t>2011-01-27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BE9-50E3-4121-8698-DD20D916EB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E3A-7D04-4C4C-94E6-BDA817AC4B33}" type="datetimeFigureOut">
              <a:rPr lang="ko-KR" altLang="en-US" smtClean="0"/>
              <a:pPr/>
              <a:t>2011-01-27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BE9-50E3-4121-8698-DD20D916EB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E3A-7D04-4C4C-94E6-BDA817AC4B33}" type="datetimeFigureOut">
              <a:rPr lang="ko-KR" altLang="en-US" smtClean="0"/>
              <a:pPr/>
              <a:t>2011-01-27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BE9-50E3-4121-8698-DD20D916EB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4E3A-7D04-4C4C-94E6-BDA817AC4B33}" type="datetimeFigureOut">
              <a:rPr lang="ko-KR" altLang="en-US" smtClean="0"/>
              <a:pPr/>
              <a:t>2011-01-27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BE9-50E3-4121-8698-DD20D916EB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34E3A-7D04-4C4C-94E6-BDA817AC4B33}" type="datetimeFigureOut">
              <a:rPr lang="ko-KR" altLang="en-US" smtClean="0"/>
              <a:pPr/>
              <a:t>2011-01-27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2BE9-50E3-4121-8698-DD20D916EB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2786058"/>
            <a:ext cx="8072494" cy="1470025"/>
          </a:xfrm>
        </p:spPr>
        <p:txBody>
          <a:bodyPr>
            <a:normAutofit/>
          </a:bodyPr>
          <a:lstStyle/>
          <a:p>
            <a:pPr algn="l"/>
            <a:r>
              <a:rPr lang="en-US" altLang="ko-KR" sz="3600" dirty="0" err="1" smtClean="0">
                <a:solidFill>
                  <a:srgbClr val="FFFF00"/>
                </a:solidFill>
              </a:rPr>
              <a:t>U</a:t>
            </a:r>
            <a:r>
              <a:rPr lang="en-US" altLang="ko-KR" sz="2700" dirty="0" err="1" smtClean="0"/>
              <a:t>NIST</a:t>
            </a:r>
            <a:r>
              <a:rPr lang="en-US" altLang="ko-KR" sz="3600" dirty="0" err="1" smtClean="0">
                <a:solidFill>
                  <a:srgbClr val="FFFF00"/>
                </a:solidFill>
              </a:rPr>
              <a:t>W</a:t>
            </a:r>
            <a:r>
              <a:rPr lang="en-US" altLang="ko-KR" sz="2700" dirty="0" err="1" smtClean="0"/>
              <a:t>inter</a:t>
            </a:r>
            <a:r>
              <a:rPr lang="en-US" altLang="ko-KR" sz="3600" dirty="0" err="1" smtClean="0">
                <a:solidFill>
                  <a:srgbClr val="FFFF00"/>
                </a:solidFill>
              </a:rPr>
              <a:t>U</a:t>
            </a:r>
            <a:r>
              <a:rPr lang="en-US" altLang="ko-KR" sz="2700" dirty="0" err="1" smtClean="0"/>
              <a:t>ndergraduate</a:t>
            </a:r>
            <a:r>
              <a:rPr lang="en-US" altLang="ko-KR" sz="3600" dirty="0" err="1" smtClean="0">
                <a:solidFill>
                  <a:srgbClr val="FFFF00"/>
                </a:solidFill>
              </a:rPr>
              <a:t>R</a:t>
            </a:r>
            <a:r>
              <a:rPr lang="en-US" altLang="ko-KR" sz="2700" dirty="0" err="1" smtClean="0"/>
              <a:t>esearch</a:t>
            </a:r>
            <a:r>
              <a:rPr lang="en-US" altLang="ko-KR" sz="3600" dirty="0" err="1" smtClean="0">
                <a:solidFill>
                  <a:srgbClr val="FFFF00"/>
                </a:solidFill>
              </a:rPr>
              <a:t>F</a:t>
            </a:r>
            <a:r>
              <a:rPr lang="en-US" altLang="ko-KR" sz="2800" dirty="0" err="1" smtClean="0"/>
              <a:t>ellowship</a:t>
            </a:r>
            <a:endParaRPr lang="ko-KR" altLang="en-US" sz="2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814802" y="4462482"/>
            <a:ext cx="5329198" cy="1752600"/>
          </a:xfrm>
        </p:spPr>
        <p:txBody>
          <a:bodyPr/>
          <a:lstStyle/>
          <a:p>
            <a:r>
              <a:rPr lang="en-US" altLang="ko-KR" dirty="0" smtClean="0"/>
              <a:t>HPC Lab</a:t>
            </a:r>
            <a:r>
              <a:rPr lang="ko-KR" altLang="en-US" dirty="0" smtClean="0"/>
              <a:t>이창원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799" y="2424350"/>
            <a:ext cx="79591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dirty="0" err="1" smtClean="0"/>
              <a:t>openMP</a:t>
            </a:r>
            <a:r>
              <a:rPr lang="en-US" altLang="ko-KR" sz="5000" dirty="0" smtClean="0"/>
              <a:t> , CUDA </a:t>
            </a:r>
            <a:r>
              <a:rPr lang="ko-KR" altLang="en-US" sz="5000" dirty="0" smtClean="0"/>
              <a:t>성능 비교</a:t>
            </a:r>
            <a:endParaRPr lang="ko-KR" alt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Programming Model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71604" y="1928802"/>
            <a:ext cx="428628" cy="33575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FORK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86116" y="1928802"/>
            <a:ext cx="428628" cy="33575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JO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N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286380" y="1928802"/>
            <a:ext cx="428628" cy="33575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FORK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929454" y="1928802"/>
            <a:ext cx="428628" cy="33575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JO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N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71438" y="3357562"/>
            <a:ext cx="1428728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dk1"/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2071670" y="3357562"/>
            <a:ext cx="1143008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오른쪽 화살표 12"/>
          <p:cNvSpPr/>
          <p:nvPr/>
        </p:nvSpPr>
        <p:spPr>
          <a:xfrm>
            <a:off x="2071670" y="2071678"/>
            <a:ext cx="1143008" cy="28575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dk1"/>
              </a:solidFill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071670" y="2786058"/>
            <a:ext cx="1143008" cy="28575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오른쪽 화살표 14"/>
          <p:cNvSpPr/>
          <p:nvPr/>
        </p:nvSpPr>
        <p:spPr>
          <a:xfrm>
            <a:off x="2071670" y="4786322"/>
            <a:ext cx="1143008" cy="28575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오른쪽 화살표 15"/>
          <p:cNvSpPr/>
          <p:nvPr/>
        </p:nvSpPr>
        <p:spPr>
          <a:xfrm>
            <a:off x="2071670" y="4071942"/>
            <a:ext cx="1143008" cy="28575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오른쪽 화살표 17"/>
          <p:cNvSpPr/>
          <p:nvPr/>
        </p:nvSpPr>
        <p:spPr>
          <a:xfrm>
            <a:off x="3786214" y="3357562"/>
            <a:ext cx="1428728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오른쪽 화살표 18"/>
          <p:cNvSpPr/>
          <p:nvPr/>
        </p:nvSpPr>
        <p:spPr>
          <a:xfrm>
            <a:off x="7500990" y="3357562"/>
            <a:ext cx="1428728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오른쪽 화살표 19"/>
          <p:cNvSpPr/>
          <p:nvPr/>
        </p:nvSpPr>
        <p:spPr>
          <a:xfrm>
            <a:off x="5780323" y="3357562"/>
            <a:ext cx="1116882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오른쪽 화살표 20"/>
          <p:cNvSpPr/>
          <p:nvPr/>
        </p:nvSpPr>
        <p:spPr>
          <a:xfrm>
            <a:off x="5786446" y="2643182"/>
            <a:ext cx="1116882" cy="28575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오른쪽 화살표 21"/>
          <p:cNvSpPr/>
          <p:nvPr/>
        </p:nvSpPr>
        <p:spPr>
          <a:xfrm>
            <a:off x="5786446" y="2000240"/>
            <a:ext cx="1116882" cy="28575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오른쪽 화살표 22"/>
          <p:cNvSpPr/>
          <p:nvPr/>
        </p:nvSpPr>
        <p:spPr>
          <a:xfrm>
            <a:off x="5786446" y="4071942"/>
            <a:ext cx="1116882" cy="28575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오른쪽 화살표 23"/>
          <p:cNvSpPr/>
          <p:nvPr/>
        </p:nvSpPr>
        <p:spPr>
          <a:xfrm>
            <a:off x="5786446" y="4786322"/>
            <a:ext cx="1116882" cy="28575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-71470" y="3131106"/>
            <a:ext cx="1655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Master thread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30542" y="3143248"/>
            <a:ext cx="1655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Master thread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58082" y="3143248"/>
            <a:ext cx="1655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Master thread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85984" y="1857364"/>
            <a:ext cx="71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team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05009" y="1785926"/>
            <a:ext cx="71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team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31549" y="5917188"/>
            <a:ext cx="182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Parallel Region</a:t>
            </a:r>
            <a:endParaRPr lang="ko-KR" altLang="en-US" b="1" dirty="0"/>
          </a:p>
        </p:txBody>
      </p:sp>
      <p:cxnSp>
        <p:nvCxnSpPr>
          <p:cNvPr id="41" name="직선 화살표 연결선 40"/>
          <p:cNvCxnSpPr>
            <a:stCxn id="36" idx="1"/>
          </p:cNvCxnSpPr>
          <p:nvPr/>
        </p:nvCxnSpPr>
        <p:spPr>
          <a:xfrm rot="10800000">
            <a:off x="2643175" y="5357826"/>
            <a:ext cx="888375" cy="744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36" idx="3"/>
          </p:cNvCxnSpPr>
          <p:nvPr/>
        </p:nvCxnSpPr>
        <p:spPr>
          <a:xfrm flipV="1">
            <a:off x="5357818" y="5429265"/>
            <a:ext cx="1000131" cy="672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Runtime Library Routines</a:t>
            </a:r>
            <a:endParaRPr lang="ko-KR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71472" y="1469022"/>
          <a:ext cx="8001056" cy="5324828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286280"/>
                <a:gridCol w="3714776"/>
              </a:tblGrid>
              <a:tr h="4221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altLang="ko-KR" sz="1500" b="1" baseline="0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omp_set_num_threads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altLang="ko-KR" sz="1500" b="1" baseline="0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num)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사용할 수 있는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thread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의 최대수 증가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altLang="ko-KR" sz="1500" b="1" baseline="0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omp_get_num_threads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(void)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Parallel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region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에서 실행중인 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thread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개수 반환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altLang="ko-KR" sz="1500" b="1" baseline="0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omp_get_thread_num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(void)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Thread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의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ID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를 반환함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. 0~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최대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altLang="ko-KR" sz="1500" b="1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omp_get_thread_limit</a:t>
                      </a:r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(void)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Program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에서 사용가능한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thread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의 최대개수 반환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altLang="ko-KR" sz="1500" b="1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omp_get_num_procs</a:t>
                      </a:r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(void)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Program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에서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processor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의 개수 반환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altLang="ko-KR" sz="1500" b="1" baseline="0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omp_in_parallel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(void)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Parallel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region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에 있다면 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non-zero, 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아니면 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zero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altLang="ko-KR" sz="1500" b="1" baseline="0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omp_set_dynamic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altLang="ko-KR" sz="1500" b="1" baseline="0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dynamic)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Dynamic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schedule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을 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enable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시킴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(non-zero)/disable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시킴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(zero)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altLang="ko-KR" sz="1500" b="1" baseline="0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omp_get_dynamic</a:t>
                      </a:r>
                      <a:r>
                        <a:rPr lang="en-US" altLang="ko-KR" sz="1500" b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(void)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Dynamic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이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enable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이라면 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non-zero, disable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은 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zero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….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Example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2786058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altLang="ko-KR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parallel for</a:t>
            </a:r>
          </a:p>
          <a:p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;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&lt;N ;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] = i+1;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123" y="1214422"/>
            <a:ext cx="2267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Compiler directives </a:t>
            </a:r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가장 앞에 명시됨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1714488"/>
            <a:ext cx="234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Valid Directive-name</a:t>
            </a:r>
            <a:endParaRPr lang="ko-KR" altLang="en-US" dirty="0"/>
          </a:p>
        </p:txBody>
      </p:sp>
      <p:sp>
        <p:nvSpPr>
          <p:cNvPr id="11" name="왼쪽 중괄호 10"/>
          <p:cNvSpPr/>
          <p:nvPr/>
        </p:nvSpPr>
        <p:spPr>
          <a:xfrm rot="5400000">
            <a:off x="3428992" y="2000240"/>
            <a:ext cx="357190" cy="135732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>
            <a:stCxn id="8" idx="2"/>
            <a:endCxn id="11" idx="1"/>
          </p:cNvCxnSpPr>
          <p:nvPr/>
        </p:nvCxnSpPr>
        <p:spPr>
          <a:xfrm rot="16200000" flipH="1">
            <a:off x="2461337" y="1354055"/>
            <a:ext cx="639553" cy="16529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9" idx="2"/>
          </p:cNvCxnSpPr>
          <p:nvPr/>
        </p:nvCxnSpPr>
        <p:spPr>
          <a:xfrm rot="16200000" flipH="1">
            <a:off x="4985406" y="2270770"/>
            <a:ext cx="630800" cy="25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2638971" y="3857628"/>
            <a:ext cx="428628" cy="27860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FORK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1169902" y="5072074"/>
            <a:ext cx="1428728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dk1"/>
              </a:solidFill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3170166" y="5072074"/>
            <a:ext cx="2401966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dk1"/>
              </a:solidFill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6169711" y="5072074"/>
            <a:ext cx="1428728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dk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625069" y="3857628"/>
            <a:ext cx="428628" cy="27860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JO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N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6960" y="3782801"/>
            <a:ext cx="1290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N=12</a:t>
            </a:r>
          </a:p>
          <a:p>
            <a:r>
              <a:rPr lang="en-US" altLang="ko-KR" dirty="0" smtClean="0"/>
              <a:t>Threads=3</a:t>
            </a:r>
            <a:endParaRPr lang="ko-KR" altLang="en-US" dirty="0"/>
          </a:p>
        </p:txBody>
      </p:sp>
      <p:sp>
        <p:nvSpPr>
          <p:cNvPr id="27" name="오른쪽 화살표 26"/>
          <p:cNvSpPr/>
          <p:nvPr/>
        </p:nvSpPr>
        <p:spPr>
          <a:xfrm>
            <a:off x="3170166" y="5929330"/>
            <a:ext cx="2401966" cy="28575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dk1"/>
              </a:solidFill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3170166" y="4214818"/>
            <a:ext cx="2401966" cy="28575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dk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8992" y="400050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ID[</a:t>
            </a: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en-US" altLang="ko-KR" dirty="0" smtClean="0"/>
              <a:t>],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=4, 5, 6, 7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428992" y="4845618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ID[</a:t>
            </a:r>
            <a:r>
              <a:rPr lang="en-US" altLang="ko-KR" b="1" dirty="0" smtClean="0">
                <a:solidFill>
                  <a:srgbClr val="FF0000"/>
                </a:solidFill>
              </a:rPr>
              <a:t>0</a:t>
            </a:r>
            <a:r>
              <a:rPr lang="en-US" altLang="ko-KR" dirty="0" smtClean="0"/>
              <a:t>],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=0, 1, 2, 3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428992" y="5702874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ID[</a:t>
            </a:r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r>
              <a:rPr lang="en-US" altLang="ko-KR" dirty="0" smtClean="0"/>
              <a:t>],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=8, 9, 10, 11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21" grpId="0" animBg="1"/>
      <p:bldP spid="22" grpId="1" animBg="1"/>
      <p:bldP spid="23" grpId="0" animBg="1"/>
      <p:bldP spid="24" grpId="0" animBg="1"/>
      <p:bldP spid="25" grpId="0" animBg="1"/>
      <p:bldP spid="26" grpId="1"/>
      <p:bldP spid="27" grpId="0" animBg="1"/>
      <p:bldP spid="28" grpId="0" animBg="1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Example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000240"/>
            <a:ext cx="790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altLang="ko-KR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parallel for private(j) schedule(dynamic, 4)</a:t>
            </a:r>
          </a:p>
          <a:p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;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&lt;N ;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(j=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; j&lt;N ; j++)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*N + j] =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*j;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76" y="3559734"/>
            <a:ext cx="81653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Clause – private, shared, ordered, schedule, reduction, </a:t>
            </a:r>
            <a:r>
              <a:rPr lang="en-US" altLang="ko-KR" dirty="0" err="1" smtClean="0"/>
              <a:t>nowait</a:t>
            </a:r>
            <a:r>
              <a:rPr lang="en-US" altLang="ko-KR" dirty="0" smtClean="0"/>
              <a:t> …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private : thread</a:t>
            </a:r>
            <a:r>
              <a:rPr lang="ko-KR" altLang="en-US" dirty="0" smtClean="0"/>
              <a:t>마다 독립적인 변수를 갖고있음</a:t>
            </a:r>
            <a:endParaRPr lang="en-US" altLang="ko-KR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shared : team </a:t>
            </a:r>
            <a:r>
              <a:rPr lang="ko-KR" altLang="en-US" dirty="0" smtClean="0"/>
              <a:t>사이에 공유</a:t>
            </a:r>
            <a:endParaRPr lang="en-US" altLang="ko-KR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ordered : serial</a:t>
            </a:r>
            <a:r>
              <a:rPr lang="ko-KR" altLang="en-US" dirty="0" smtClean="0"/>
              <a:t>하게 실행함</a:t>
            </a:r>
            <a:endParaRPr lang="en-US" altLang="ko-KR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reduction : </a:t>
            </a:r>
            <a:r>
              <a:rPr lang="ko-KR" altLang="en-US" dirty="0" smtClean="0"/>
              <a:t>각 </a:t>
            </a:r>
            <a:r>
              <a:rPr lang="en-US" altLang="ko-KR" dirty="0" smtClean="0"/>
              <a:t>thread</a:t>
            </a:r>
            <a:r>
              <a:rPr lang="ko-KR" altLang="en-US" dirty="0" smtClean="0"/>
              <a:t>마다 </a:t>
            </a:r>
            <a:r>
              <a:rPr lang="en-US" altLang="ko-KR" dirty="0" smtClean="0"/>
              <a:t>private</a:t>
            </a:r>
            <a:r>
              <a:rPr lang="ko-KR" altLang="en-US" dirty="0" smtClean="0"/>
              <a:t>변수로 연산 후 마지막에 다시 작성</a:t>
            </a:r>
            <a:endParaRPr lang="en-US" altLang="ko-KR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err="1" smtClean="0"/>
              <a:t>nowait</a:t>
            </a:r>
            <a:r>
              <a:rPr lang="en-US" altLang="ko-KR" dirty="0" smtClean="0"/>
              <a:t> : for loop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parallel loop</a:t>
            </a:r>
            <a:r>
              <a:rPr lang="ko-KR" altLang="en-US" dirty="0" smtClean="0"/>
              <a:t>의 마지막 부분에서 동기화하지 않음</a:t>
            </a:r>
            <a:endParaRPr lang="en-US" altLang="ko-KR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schedule : loop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iteration</a:t>
            </a:r>
            <a:r>
              <a:rPr lang="ko-KR" altLang="en-US" dirty="0" smtClean="0"/>
              <a:t>을 어떻게 </a:t>
            </a:r>
            <a:r>
              <a:rPr lang="en-US" altLang="ko-KR" dirty="0" smtClean="0"/>
              <a:t>thread team</a:t>
            </a:r>
            <a:r>
              <a:rPr lang="ko-KR" altLang="en-US" dirty="0" smtClean="0"/>
              <a:t>에 분배할 것인가</a:t>
            </a:r>
            <a:endParaRPr lang="en-US" altLang="ko-KR" dirty="0" smtClean="0"/>
          </a:p>
        </p:txBody>
      </p:sp>
      <p:cxnSp>
        <p:nvCxnSpPr>
          <p:cNvPr id="7" name="구부러진 연결선 6"/>
          <p:cNvCxnSpPr/>
          <p:nvPr/>
        </p:nvCxnSpPr>
        <p:spPr>
          <a:xfrm rot="10800000" flipV="1">
            <a:off x="3929058" y="2500306"/>
            <a:ext cx="1214446" cy="1000132"/>
          </a:xfrm>
          <a:prstGeom prst="curvedConnector3">
            <a:avLst>
              <a:gd name="adj1" fmla="val 289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구부러진 연결선 9"/>
          <p:cNvCxnSpPr/>
          <p:nvPr/>
        </p:nvCxnSpPr>
        <p:spPr>
          <a:xfrm rot="10800000" flipV="1">
            <a:off x="3929058" y="2428867"/>
            <a:ext cx="2500330" cy="1071570"/>
          </a:xfrm>
          <a:prstGeom prst="curvedConnector3">
            <a:avLst>
              <a:gd name="adj1" fmla="val 2472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Example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643050"/>
            <a:ext cx="81804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={1, 2, 3, 4}</a:t>
            </a:r>
          </a:p>
          <a:p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={3, 4, 5, 6}</a:t>
            </a:r>
          </a:p>
          <a:p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altLang="ko-KR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parallel for schedule(dynamic, 2) \</a:t>
            </a:r>
          </a:p>
          <a:p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                          reduction(+:sum)</a:t>
            </a:r>
          </a:p>
          <a:p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;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&lt;N ;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dot_product</a:t>
            </a:r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+=</a:t>
            </a:r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a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]*</a:t>
            </a:r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638971" y="3857628"/>
            <a:ext cx="428628" cy="27860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FORK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169902" y="5072074"/>
            <a:ext cx="1428728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dk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170166" y="4357694"/>
            <a:ext cx="2401966" cy="28575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dk1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6169711" y="5072074"/>
            <a:ext cx="1428728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dk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625069" y="3857628"/>
            <a:ext cx="428628" cy="27860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JO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N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3170166" y="5786454"/>
            <a:ext cx="2401966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4071942"/>
            <a:ext cx="1454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 = 4,</a:t>
            </a:r>
          </a:p>
          <a:p>
            <a:r>
              <a:rPr lang="en-US" altLang="ko-KR" dirty="0" smtClean="0"/>
              <a:t>Threads =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0032" y="407194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ID[</a:t>
            </a: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en-US" altLang="ko-KR" dirty="0" smtClean="0"/>
              <a:t>],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=2,3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19716" y="548856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ID[</a:t>
            </a:r>
            <a:r>
              <a:rPr lang="en-US" altLang="ko-KR" b="1" dirty="0" smtClean="0">
                <a:solidFill>
                  <a:srgbClr val="FF0000"/>
                </a:solidFill>
              </a:rPr>
              <a:t>0</a:t>
            </a:r>
            <a:r>
              <a:rPr lang="en-US" altLang="ko-KR" dirty="0" smtClean="0"/>
              <a:t>],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=0,1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3306" y="5988626"/>
            <a:ext cx="206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dot_product</a:t>
            </a:r>
            <a:r>
              <a:rPr lang="en-US" altLang="ko-KR" dirty="0" smtClean="0">
                <a:solidFill>
                  <a:srgbClr val="FF0000"/>
                </a:solidFill>
              </a:rPr>
              <a:t> = 11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4194" y="4885468"/>
            <a:ext cx="1481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Dot_product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= 50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4572008"/>
            <a:ext cx="203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dot_product</a:t>
            </a:r>
            <a:r>
              <a:rPr lang="en-US" altLang="ko-KR" dirty="0" smtClean="0">
                <a:solidFill>
                  <a:srgbClr val="FF0000"/>
                </a:solidFill>
              </a:rPr>
              <a:t> = 39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Experiments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1059404"/>
            <a:ext cx="312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Square Matrix Multiplication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504257"/>
            <a:ext cx="82894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altLang="ko-KR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parallel for private(j, k, sum)</a:t>
            </a:r>
          </a:p>
          <a:p>
            <a:r>
              <a:rPr lang="en-US" altLang="ko-KR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		schedule(dynamic, DEGREE/NUMTHD)</a:t>
            </a:r>
          </a:p>
          <a:p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;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&lt;DEGREE ;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(j=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; j&lt;DEGREE ; j++){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(k=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; k&lt;DEGREE ; k++){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+= (</a:t>
            </a:r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mat1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DEGREE+k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] * </a:t>
            </a:r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mat2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[k*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DEGREE+j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]);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result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DEGREE+j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5026" y="1711099"/>
            <a:ext cx="301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Matrix [DEGREE] [DEGREE] </a:t>
            </a:r>
          </a:p>
          <a:p>
            <a:pPr algn="ctr"/>
            <a:r>
              <a:rPr lang="en-US" altLang="ko-KR" dirty="0" smtClean="0"/>
              <a:t>result = mat1 * mat2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CUDA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96" y="1059404"/>
            <a:ext cx="415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Compute Unified Device Architecture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357430"/>
            <a:ext cx="8507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1990</a:t>
            </a:r>
            <a:r>
              <a:rPr lang="ko-KR" altLang="en-US" dirty="0" smtClean="0"/>
              <a:t>년대 말부터 개발 환경이 개선되고 </a:t>
            </a:r>
            <a:r>
              <a:rPr lang="en-US" altLang="ko-KR" dirty="0" smtClean="0"/>
              <a:t>GPGPU</a:t>
            </a:r>
            <a:r>
              <a:rPr lang="ko-KR" altLang="en-US" dirty="0" smtClean="0"/>
              <a:t>라는 명목하에 많은 연구 진행</a:t>
            </a:r>
            <a:endParaRPr lang="en-US" altLang="ko-KR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altLang="ko-KR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But – </a:t>
            </a:r>
            <a:r>
              <a:rPr lang="ko-KR" altLang="en-US" dirty="0" smtClean="0"/>
              <a:t>복잡한 </a:t>
            </a:r>
            <a:r>
              <a:rPr lang="en-US" altLang="ko-KR" dirty="0" err="1" smtClean="0"/>
              <a:t>shader</a:t>
            </a:r>
            <a:r>
              <a:rPr lang="ko-KR" altLang="en-US" dirty="0" smtClean="0"/>
              <a:t>언어의 구조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제한적 요소라는 장애물에 봉착</a:t>
            </a:r>
            <a:endParaRPr lang="en-US" altLang="ko-KR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altLang="ko-KR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NVIDIA David Kirk</a:t>
            </a:r>
            <a:r>
              <a:rPr lang="ko-KR" altLang="en-US" dirty="0" smtClean="0"/>
              <a:t>박사에 의해 고안된 </a:t>
            </a:r>
            <a:r>
              <a:rPr lang="en-US" altLang="ko-KR" dirty="0" smtClean="0"/>
              <a:t>Programmable</a:t>
            </a:r>
            <a:r>
              <a:rPr lang="ko-KR" altLang="en-US" dirty="0" smtClean="0"/>
              <a:t>한 그래픽 카드 </a:t>
            </a:r>
            <a:r>
              <a:rPr lang="en-US" altLang="ko-KR" dirty="0" smtClean="0"/>
              <a:t>G80</a:t>
            </a:r>
            <a:r>
              <a:rPr lang="ko-KR" altLang="en-US" dirty="0" err="1" smtClean="0"/>
              <a:t>의출시</a:t>
            </a:r>
            <a:endParaRPr lang="en-US" altLang="ko-KR" dirty="0" smtClean="0"/>
          </a:p>
          <a:p>
            <a:pPr>
              <a:buClr>
                <a:schemeClr val="accent1"/>
              </a:buClr>
            </a:pPr>
            <a:r>
              <a:rPr lang="ko-KR" altLang="en-US" dirty="0" smtClean="0"/>
              <a:t> 와 </a:t>
            </a:r>
            <a:r>
              <a:rPr lang="en-US" altLang="ko-KR" dirty="0" smtClean="0"/>
              <a:t>CUDA</a:t>
            </a:r>
            <a:r>
              <a:rPr lang="ko-KR" altLang="en-US" dirty="0" smtClean="0"/>
              <a:t>의 공개에 의해 활성화</a:t>
            </a:r>
            <a:endParaRPr lang="en-US" altLang="ko-KR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altLang="ko-KR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CUDA architecture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CPU</a:t>
            </a:r>
            <a:r>
              <a:rPr lang="ko-KR" altLang="en-US" dirty="0" smtClean="0"/>
              <a:t>에서 수행하는 일반적인 연산을 </a:t>
            </a:r>
            <a:r>
              <a:rPr lang="en-US" altLang="ko-KR" dirty="0" smtClean="0"/>
              <a:t>GPU</a:t>
            </a:r>
            <a:r>
              <a:rPr lang="ko-KR" altLang="en-US" dirty="0" smtClean="0"/>
              <a:t>를 통해 처리 가능하게 함</a:t>
            </a:r>
            <a:endParaRPr lang="en-US" altLang="ko-KR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altLang="ko-KR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dirty="0" smtClean="0"/>
              <a:t>일반적인 </a:t>
            </a:r>
            <a:r>
              <a:rPr lang="en-US" altLang="ko-KR" dirty="0" smtClean="0"/>
              <a:t>GPU programming</a:t>
            </a:r>
            <a:r>
              <a:rPr lang="ko-KR" altLang="en-US" dirty="0" smtClean="0"/>
              <a:t>과 달리 </a:t>
            </a:r>
            <a:r>
              <a:rPr lang="en-US" altLang="ko-KR" dirty="0" smtClean="0"/>
              <a:t>industry standard programming language(C/C++/FORTRAN</a:t>
            </a:r>
            <a:r>
              <a:rPr lang="ko-KR" altLang="en-US" dirty="0" smtClean="0"/>
              <a:t>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사용하여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 가능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GPU Architecture</a:t>
            </a:r>
            <a:endParaRPr lang="ko-KR" alt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54" y="1200172"/>
            <a:ext cx="82105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GPU Architecture</a:t>
            </a:r>
            <a:endParaRPr lang="ko-KR" altLang="en-US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77724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Programming Model</a:t>
            </a:r>
            <a:endParaRPr lang="ko-KR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571472" y="1285860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목차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03433"/>
            <a:ext cx="8229600" cy="4525963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CUDA, </a:t>
            </a:r>
            <a:r>
              <a:rPr lang="en-US" altLang="ko-KR" dirty="0" err="1" smtClean="0"/>
              <a:t>openMP</a:t>
            </a:r>
            <a:r>
              <a:rPr lang="ko-KR" altLang="en-US" dirty="0" smtClean="0"/>
              <a:t>로</a:t>
            </a:r>
            <a:r>
              <a:rPr lang="en-US" altLang="ko-KR" dirty="0" smtClean="0"/>
              <a:t> CPU, GPU</a:t>
            </a:r>
            <a:r>
              <a:rPr lang="ko-KR" altLang="en-US" dirty="0" smtClean="0"/>
              <a:t>비교</a:t>
            </a:r>
            <a:endParaRPr lang="en-US" altLang="ko-KR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Parallel Programming?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CUDA, </a:t>
            </a:r>
            <a:r>
              <a:rPr lang="en-US" altLang="ko-KR" dirty="0" err="1" smtClean="0"/>
              <a:t>openMP</a:t>
            </a:r>
            <a:r>
              <a:rPr lang="en-US" altLang="ko-KR" dirty="0" smtClean="0"/>
              <a:t> 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GPU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CPU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Experiment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Kernels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6904" y="1500174"/>
            <a:ext cx="47339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*array){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index = </a:t>
            </a:r>
            <a:r>
              <a:rPr lang="en-US" altLang="ko-KR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.x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array[index] = 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altLang="ko-K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main(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&lt;&lt;&lt;1, N&gt;&gt;&gt;(array);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왼쪽 중괄호 4"/>
          <p:cNvSpPr/>
          <p:nvPr/>
        </p:nvSpPr>
        <p:spPr>
          <a:xfrm>
            <a:off x="1857356" y="1714488"/>
            <a:ext cx="357190" cy="857256"/>
          </a:xfrm>
          <a:prstGeom prst="leftBrace">
            <a:avLst>
              <a:gd name="adj1" fmla="val 8333"/>
              <a:gd name="adj2" fmla="val 468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82150" y="4500570"/>
            <a:ext cx="6990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ko-KR" dirty="0" smtClean="0"/>
              <a:t>CUDA C</a:t>
            </a:r>
            <a:r>
              <a:rPr lang="ko-KR" altLang="en-US" dirty="0" smtClean="0"/>
              <a:t>에서의 함수</a:t>
            </a:r>
            <a:endParaRPr lang="en-US" altLang="ko-KR" dirty="0" smtClean="0"/>
          </a:p>
          <a:p>
            <a:pPr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ko-KR" dirty="0" smtClean="0"/>
              <a:t>N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CUDA thread</a:t>
            </a:r>
            <a:r>
              <a:rPr lang="ko-KR" altLang="en-US" dirty="0" smtClean="0"/>
              <a:t>가 병렬로 수행됨</a:t>
            </a:r>
            <a:endParaRPr lang="en-US" altLang="ko-KR" dirty="0" smtClean="0"/>
          </a:p>
          <a:p>
            <a:pPr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ko-KR" dirty="0" err="1" smtClean="0"/>
              <a:t>threadIdx</a:t>
            </a:r>
            <a:r>
              <a:rPr lang="ko-KR" altLang="en-US" dirty="0" smtClean="0"/>
              <a:t>라는 내장변수를 통해서 </a:t>
            </a:r>
            <a:r>
              <a:rPr lang="en-US" altLang="ko-KR" dirty="0" smtClean="0"/>
              <a:t>unique</a:t>
            </a:r>
            <a:r>
              <a:rPr lang="ko-KR" altLang="en-US" dirty="0" smtClean="0"/>
              <a:t>한 </a:t>
            </a:r>
            <a:r>
              <a:rPr lang="en-US" altLang="ko-KR" dirty="0" smtClean="0"/>
              <a:t>thread ID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kernel</a:t>
            </a:r>
            <a:r>
              <a:rPr lang="ko-KR" altLang="en-US" dirty="0" smtClean="0"/>
              <a:t>에</a:t>
            </a:r>
            <a:endParaRPr lang="en-US" altLang="ko-KR" dirty="0" smtClean="0"/>
          </a:p>
          <a:p>
            <a:pPr>
              <a:buClr>
                <a:schemeClr val="bg2"/>
              </a:buClr>
            </a:pPr>
            <a:r>
              <a:rPr lang="ko-KR" altLang="en-US" dirty="0" smtClean="0"/>
              <a:t> 접근함</a:t>
            </a:r>
            <a:endParaRPr lang="en-US" altLang="ko-KR" dirty="0" smtClean="0"/>
          </a:p>
        </p:txBody>
      </p:sp>
      <p:cxnSp>
        <p:nvCxnSpPr>
          <p:cNvPr id="9" name="Shape 8"/>
          <p:cNvCxnSpPr>
            <a:stCxn id="5" idx="1"/>
            <a:endCxn id="6" idx="1"/>
          </p:cNvCxnSpPr>
          <p:nvPr/>
        </p:nvCxnSpPr>
        <p:spPr>
          <a:xfrm rot="10800000" flipV="1">
            <a:off x="1082150" y="2116215"/>
            <a:ext cx="775206" cy="2984520"/>
          </a:xfrm>
          <a:prstGeom prst="curvedConnector3">
            <a:avLst>
              <a:gd name="adj1" fmla="val 1294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Thread Hierarchy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1500174"/>
            <a:ext cx="4182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dim3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dim3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gridDim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gridDim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&gt;&gt;();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오른쪽 화살표 24"/>
          <p:cNvSpPr/>
          <p:nvPr/>
        </p:nvSpPr>
        <p:spPr>
          <a:xfrm rot="18608143">
            <a:off x="3476083" y="3954987"/>
            <a:ext cx="2064867" cy="275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그룹 80"/>
          <p:cNvGrpSpPr/>
          <p:nvPr/>
        </p:nvGrpSpPr>
        <p:grpSpPr>
          <a:xfrm>
            <a:off x="5286380" y="3059668"/>
            <a:ext cx="2786723" cy="2583910"/>
            <a:chOff x="5286380" y="3059668"/>
            <a:chExt cx="2786723" cy="2583910"/>
          </a:xfrm>
        </p:grpSpPr>
        <p:sp>
          <p:nvSpPr>
            <p:cNvPr id="26" name="직사각형 25"/>
            <p:cNvSpPr/>
            <p:nvPr/>
          </p:nvSpPr>
          <p:spPr>
            <a:xfrm>
              <a:off x="5286380" y="3071810"/>
              <a:ext cx="2786082" cy="257176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357818" y="3629867"/>
              <a:ext cx="1285884" cy="928694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715140" y="3629867"/>
              <a:ext cx="1285884" cy="928694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715140" y="4643446"/>
              <a:ext cx="1285884" cy="928694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357818" y="4643446"/>
              <a:ext cx="1285884" cy="928694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76871" y="305966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Block(1,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73729" y="3604278"/>
              <a:ext cx="135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chemeClr val="bg1"/>
                  </a:solidFill>
                </a:rPr>
                <a:t>thread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(0, 0)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17604" y="3604278"/>
              <a:ext cx="135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chemeClr val="bg1"/>
                  </a:solidFill>
                </a:rPr>
                <a:t>thread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(1, 0)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15140" y="4572008"/>
              <a:ext cx="135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chemeClr val="bg1"/>
                  </a:solidFill>
                </a:rPr>
                <a:t>thread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(1, 1)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60282" y="4572008"/>
              <a:ext cx="135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chemeClr val="bg1"/>
                  </a:solidFill>
                </a:rPr>
                <a:t>thread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(0, 1)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자유형 63"/>
            <p:cNvSpPr/>
            <p:nvPr/>
          </p:nvSpPr>
          <p:spPr>
            <a:xfrm>
              <a:off x="5973866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자유형 64"/>
            <p:cNvSpPr/>
            <p:nvPr/>
          </p:nvSpPr>
          <p:spPr>
            <a:xfrm>
              <a:off x="5973866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 65"/>
            <p:cNvSpPr/>
            <p:nvPr/>
          </p:nvSpPr>
          <p:spPr>
            <a:xfrm>
              <a:off x="7326985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자유형 66"/>
            <p:cNvSpPr/>
            <p:nvPr/>
          </p:nvSpPr>
          <p:spPr>
            <a:xfrm>
              <a:off x="7326985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928662" y="3059668"/>
            <a:ext cx="2786082" cy="2583910"/>
            <a:chOff x="928662" y="3059668"/>
            <a:chExt cx="2786082" cy="2583910"/>
          </a:xfrm>
        </p:grpSpPr>
        <p:sp>
          <p:nvSpPr>
            <p:cNvPr id="15" name="직사각형 14"/>
            <p:cNvSpPr/>
            <p:nvPr/>
          </p:nvSpPr>
          <p:spPr>
            <a:xfrm>
              <a:off x="928662" y="3071810"/>
              <a:ext cx="2786082" cy="2571768"/>
            </a:xfrm>
            <a:prstGeom prst="rect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00100" y="3629867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357422" y="3629867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357422" y="4643446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000100" y="4643446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9153" y="3059668"/>
              <a:ext cx="65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Grid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16011" y="360427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Block(0, 0)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59886" y="360427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Block(1, 0)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57422" y="457200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Block(1,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02564" y="457200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Block(0,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자유형 35"/>
            <p:cNvSpPr/>
            <p:nvPr/>
          </p:nvSpPr>
          <p:spPr>
            <a:xfrm>
              <a:off x="1142976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 37"/>
            <p:cNvSpPr/>
            <p:nvPr/>
          </p:nvSpPr>
          <p:spPr>
            <a:xfrm>
              <a:off x="1428728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>
              <a:off x="1732968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>
              <a:off x="2027126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 67"/>
            <p:cNvSpPr/>
            <p:nvPr/>
          </p:nvSpPr>
          <p:spPr>
            <a:xfrm>
              <a:off x="1142976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 68"/>
            <p:cNvSpPr/>
            <p:nvPr/>
          </p:nvSpPr>
          <p:spPr>
            <a:xfrm>
              <a:off x="1428728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자유형 69"/>
            <p:cNvSpPr/>
            <p:nvPr/>
          </p:nvSpPr>
          <p:spPr>
            <a:xfrm>
              <a:off x="1732968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자유형 70"/>
            <p:cNvSpPr/>
            <p:nvPr/>
          </p:nvSpPr>
          <p:spPr>
            <a:xfrm>
              <a:off x="2027126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자유형 71"/>
            <p:cNvSpPr/>
            <p:nvPr/>
          </p:nvSpPr>
          <p:spPr>
            <a:xfrm>
              <a:off x="2527192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자유형 72"/>
            <p:cNvSpPr/>
            <p:nvPr/>
          </p:nvSpPr>
          <p:spPr>
            <a:xfrm>
              <a:off x="2812944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자유형 73"/>
            <p:cNvSpPr/>
            <p:nvPr/>
          </p:nvSpPr>
          <p:spPr>
            <a:xfrm>
              <a:off x="3117184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자유형 74"/>
            <p:cNvSpPr/>
            <p:nvPr/>
          </p:nvSpPr>
          <p:spPr>
            <a:xfrm>
              <a:off x="3411342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자유형 75"/>
            <p:cNvSpPr/>
            <p:nvPr/>
          </p:nvSpPr>
          <p:spPr>
            <a:xfrm>
              <a:off x="2527192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자유형 76"/>
            <p:cNvSpPr/>
            <p:nvPr/>
          </p:nvSpPr>
          <p:spPr>
            <a:xfrm>
              <a:off x="2812944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자유형 77"/>
            <p:cNvSpPr/>
            <p:nvPr/>
          </p:nvSpPr>
          <p:spPr>
            <a:xfrm>
              <a:off x="3117184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자유형 78"/>
            <p:cNvSpPr/>
            <p:nvPr/>
          </p:nvSpPr>
          <p:spPr>
            <a:xfrm>
              <a:off x="3411342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Index</a:t>
            </a:r>
            <a:endParaRPr lang="ko-KR" altLang="en-US" dirty="0">
              <a:solidFill>
                <a:srgbClr val="FFFF00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714235" y="2000240"/>
            <a:ext cx="2786723" cy="2214578"/>
            <a:chOff x="5286380" y="3059668"/>
            <a:chExt cx="2786723" cy="2583910"/>
          </a:xfrm>
        </p:grpSpPr>
        <p:sp>
          <p:nvSpPr>
            <p:cNvPr id="5" name="직사각형 4"/>
            <p:cNvSpPr/>
            <p:nvPr/>
          </p:nvSpPr>
          <p:spPr>
            <a:xfrm>
              <a:off x="5286380" y="3071810"/>
              <a:ext cx="2786082" cy="257176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357818" y="3629867"/>
              <a:ext cx="1285884" cy="928694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715140" y="3629867"/>
              <a:ext cx="1285884" cy="928694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715140" y="4643446"/>
              <a:ext cx="1285884" cy="928694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357818" y="4643446"/>
              <a:ext cx="1285884" cy="928694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6871" y="305966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Block(1,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73729" y="3604278"/>
              <a:ext cx="135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chemeClr val="bg1"/>
                  </a:solidFill>
                </a:rPr>
                <a:t>thread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(0, 0)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17604" y="3604278"/>
              <a:ext cx="135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chemeClr val="bg1"/>
                  </a:solidFill>
                </a:rPr>
                <a:t>thread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(1, 0)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5140" y="4572008"/>
              <a:ext cx="135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chemeClr val="bg1"/>
                  </a:solidFill>
                </a:rPr>
                <a:t>thread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(1, 1)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60282" y="4572008"/>
              <a:ext cx="135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chemeClr val="bg1"/>
                  </a:solidFill>
                </a:rPr>
                <a:t>thread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(0, 1)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자유형 14"/>
            <p:cNvSpPr/>
            <p:nvPr/>
          </p:nvSpPr>
          <p:spPr>
            <a:xfrm>
              <a:off x="5973866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 15"/>
            <p:cNvSpPr/>
            <p:nvPr/>
          </p:nvSpPr>
          <p:spPr>
            <a:xfrm>
              <a:off x="5973866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 16"/>
            <p:cNvSpPr/>
            <p:nvPr/>
          </p:nvSpPr>
          <p:spPr>
            <a:xfrm>
              <a:off x="7326985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 17"/>
            <p:cNvSpPr/>
            <p:nvPr/>
          </p:nvSpPr>
          <p:spPr>
            <a:xfrm>
              <a:off x="7326985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1500166" y="1988098"/>
            <a:ext cx="2786082" cy="2226720"/>
            <a:chOff x="928662" y="3059668"/>
            <a:chExt cx="2786082" cy="2583910"/>
          </a:xfrm>
        </p:grpSpPr>
        <p:sp>
          <p:nvSpPr>
            <p:cNvPr id="20" name="직사각형 19"/>
            <p:cNvSpPr/>
            <p:nvPr/>
          </p:nvSpPr>
          <p:spPr>
            <a:xfrm>
              <a:off x="928662" y="3071810"/>
              <a:ext cx="2786082" cy="2571768"/>
            </a:xfrm>
            <a:prstGeom prst="rect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000100" y="3629867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357422" y="3629867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357422" y="4643446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000100" y="4643446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19153" y="3059668"/>
              <a:ext cx="65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Grid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6011" y="360427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Block(0, 0)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59886" y="360427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Block(1, 0)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57422" y="457200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Block(1,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02564" y="457200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Block(0,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자유형 29"/>
            <p:cNvSpPr/>
            <p:nvPr/>
          </p:nvSpPr>
          <p:spPr>
            <a:xfrm>
              <a:off x="1142976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자유형 30"/>
            <p:cNvSpPr/>
            <p:nvPr/>
          </p:nvSpPr>
          <p:spPr>
            <a:xfrm>
              <a:off x="1428728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732968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>
              <a:off x="2027126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>
              <a:off x="1142976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 34"/>
            <p:cNvSpPr/>
            <p:nvPr/>
          </p:nvSpPr>
          <p:spPr>
            <a:xfrm>
              <a:off x="1428728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 35"/>
            <p:cNvSpPr/>
            <p:nvPr/>
          </p:nvSpPr>
          <p:spPr>
            <a:xfrm>
              <a:off x="1732968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 36"/>
            <p:cNvSpPr/>
            <p:nvPr/>
          </p:nvSpPr>
          <p:spPr>
            <a:xfrm>
              <a:off x="2027126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 37"/>
            <p:cNvSpPr/>
            <p:nvPr/>
          </p:nvSpPr>
          <p:spPr>
            <a:xfrm>
              <a:off x="2527192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>
              <a:off x="2812944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3117184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>
              <a:off x="3411342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>
              <a:off x="2527192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 42"/>
            <p:cNvSpPr/>
            <p:nvPr/>
          </p:nvSpPr>
          <p:spPr>
            <a:xfrm>
              <a:off x="2812944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 43"/>
            <p:cNvSpPr/>
            <p:nvPr/>
          </p:nvSpPr>
          <p:spPr>
            <a:xfrm>
              <a:off x="3117184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 44"/>
            <p:cNvSpPr/>
            <p:nvPr/>
          </p:nvSpPr>
          <p:spPr>
            <a:xfrm>
              <a:off x="3411342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214546" y="1142984"/>
            <a:ext cx="4871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dim3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dim3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griddim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griddim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&gt;&gt;(array);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8577" y="4214818"/>
            <a:ext cx="4942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chemeClr val="accent6"/>
                </a:solidFill>
              </a:rPr>
              <a:t>int</a:t>
            </a:r>
            <a:r>
              <a:rPr lang="en-US" altLang="ko-KR" dirty="0" smtClean="0"/>
              <a:t> x = </a:t>
            </a:r>
            <a:r>
              <a:rPr lang="en-US" altLang="ko-KR" dirty="0" err="1" smtClean="0">
                <a:solidFill>
                  <a:schemeClr val="accent3"/>
                </a:solidFill>
              </a:rPr>
              <a:t>blockIdx</a:t>
            </a:r>
            <a:r>
              <a:rPr lang="en-US" altLang="ko-KR" dirty="0" err="1" smtClean="0"/>
              <a:t>.x</a:t>
            </a:r>
            <a:r>
              <a:rPr lang="en-US" altLang="ko-KR" dirty="0" smtClean="0"/>
              <a:t> * </a:t>
            </a:r>
            <a:r>
              <a:rPr lang="en-US" altLang="ko-KR" dirty="0" err="1" smtClean="0">
                <a:solidFill>
                  <a:schemeClr val="accent3"/>
                </a:solidFill>
              </a:rPr>
              <a:t>blockDim</a:t>
            </a:r>
            <a:r>
              <a:rPr lang="en-US" altLang="ko-KR" dirty="0" err="1" smtClean="0"/>
              <a:t>.x</a:t>
            </a:r>
            <a:r>
              <a:rPr lang="en-US" altLang="ko-KR" dirty="0" smtClean="0"/>
              <a:t> + </a:t>
            </a:r>
            <a:r>
              <a:rPr lang="en-US" altLang="ko-KR" dirty="0" err="1" smtClean="0">
                <a:solidFill>
                  <a:schemeClr val="accent3"/>
                </a:solidFill>
              </a:rPr>
              <a:t>threadIdx</a:t>
            </a:r>
            <a:r>
              <a:rPr lang="en-US" altLang="ko-KR" dirty="0" err="1" smtClean="0"/>
              <a:t>.x</a:t>
            </a:r>
            <a:r>
              <a:rPr lang="en-US" altLang="ko-KR" dirty="0" smtClean="0"/>
              <a:t>;</a:t>
            </a:r>
          </a:p>
          <a:p>
            <a:r>
              <a:rPr lang="en-US" altLang="ko-KR" dirty="0" err="1" smtClean="0">
                <a:solidFill>
                  <a:schemeClr val="accent6"/>
                </a:solidFill>
              </a:rPr>
              <a:t>int</a:t>
            </a:r>
            <a:r>
              <a:rPr lang="en-US" altLang="ko-KR" dirty="0" smtClean="0"/>
              <a:t> y = </a:t>
            </a:r>
            <a:r>
              <a:rPr lang="en-US" altLang="ko-KR" dirty="0" err="1" smtClean="0">
                <a:solidFill>
                  <a:schemeClr val="accent3"/>
                </a:solidFill>
              </a:rPr>
              <a:t>blockIdx</a:t>
            </a:r>
            <a:r>
              <a:rPr lang="en-US" altLang="ko-KR" dirty="0" err="1" smtClean="0"/>
              <a:t>.y</a:t>
            </a:r>
            <a:r>
              <a:rPr lang="en-US" altLang="ko-KR" dirty="0" smtClean="0"/>
              <a:t> * </a:t>
            </a:r>
            <a:r>
              <a:rPr lang="en-US" altLang="ko-KR" dirty="0" err="1" smtClean="0">
                <a:solidFill>
                  <a:schemeClr val="accent3"/>
                </a:solidFill>
              </a:rPr>
              <a:t>blockDim</a:t>
            </a:r>
            <a:r>
              <a:rPr lang="en-US" altLang="ko-KR" dirty="0" err="1" smtClean="0"/>
              <a:t>.y</a:t>
            </a:r>
            <a:r>
              <a:rPr lang="en-US" altLang="ko-KR" dirty="0" smtClean="0"/>
              <a:t> + </a:t>
            </a:r>
            <a:r>
              <a:rPr lang="en-US" altLang="ko-KR" dirty="0" err="1" smtClean="0">
                <a:solidFill>
                  <a:schemeClr val="accent3"/>
                </a:solidFill>
              </a:rPr>
              <a:t>threadIdx</a:t>
            </a:r>
            <a:r>
              <a:rPr lang="en-US" altLang="ko-KR" dirty="0" err="1" smtClean="0"/>
              <a:t>.y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array[x][y] = </a:t>
            </a:r>
            <a:r>
              <a:rPr lang="en-US" altLang="ko-KR" dirty="0" smtClean="0">
                <a:solidFill>
                  <a:srgbClr val="FF0000"/>
                </a:solidFill>
              </a:rPr>
              <a:t>100</a:t>
            </a:r>
            <a:r>
              <a:rPr lang="en-US" altLang="ko-KR" dirty="0" smtClean="0"/>
              <a:t>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00364" y="5286388"/>
            <a:ext cx="2948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Block(0, 0) – x=0, 1 y=0, 1</a:t>
            </a:r>
          </a:p>
          <a:p>
            <a:r>
              <a:rPr lang="en-US" altLang="ko-KR" dirty="0" smtClean="0"/>
              <a:t>Block(0, 1) – x=0, 1 y=2, 3</a:t>
            </a:r>
          </a:p>
          <a:p>
            <a:r>
              <a:rPr lang="en-US" altLang="ko-KR" dirty="0" smtClean="0"/>
              <a:t>Block(1, 0) – x=2, 3 y=0, 1</a:t>
            </a:r>
          </a:p>
          <a:p>
            <a:r>
              <a:rPr lang="en-US" altLang="ko-KR" dirty="0" smtClean="0"/>
              <a:t>Block(1, 1) – x=2, 3 y=2, 3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Memory Hierarchy</a:t>
            </a:r>
            <a:endParaRPr lang="ko-KR" altLang="en-US" dirty="0">
              <a:solidFill>
                <a:srgbClr val="FFFF00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214414" y="3429000"/>
            <a:ext cx="3214710" cy="2000263"/>
            <a:chOff x="928662" y="3059668"/>
            <a:chExt cx="2786082" cy="2583909"/>
          </a:xfrm>
        </p:grpSpPr>
        <p:sp>
          <p:nvSpPr>
            <p:cNvPr id="5" name="직사각형 4"/>
            <p:cNvSpPr/>
            <p:nvPr/>
          </p:nvSpPr>
          <p:spPr>
            <a:xfrm>
              <a:off x="928662" y="3071809"/>
              <a:ext cx="2786082" cy="2571768"/>
            </a:xfrm>
            <a:prstGeom prst="rect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000100" y="3629867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357422" y="3629867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357422" y="4643446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000100" y="4643446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9153" y="3059668"/>
              <a:ext cx="65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Grid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6011" y="360427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Block(0, 0)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9886" y="360427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Block(1, 0)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57422" y="457200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Block(1,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2564" y="457200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Block(0,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자유형 14"/>
            <p:cNvSpPr/>
            <p:nvPr/>
          </p:nvSpPr>
          <p:spPr>
            <a:xfrm>
              <a:off x="1142976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 15"/>
            <p:cNvSpPr/>
            <p:nvPr/>
          </p:nvSpPr>
          <p:spPr>
            <a:xfrm>
              <a:off x="1428728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 16"/>
            <p:cNvSpPr/>
            <p:nvPr/>
          </p:nvSpPr>
          <p:spPr>
            <a:xfrm>
              <a:off x="1732968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 17"/>
            <p:cNvSpPr/>
            <p:nvPr/>
          </p:nvSpPr>
          <p:spPr>
            <a:xfrm>
              <a:off x="2027126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>
              <a:off x="1142976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428728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1732968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 21"/>
            <p:cNvSpPr/>
            <p:nvPr/>
          </p:nvSpPr>
          <p:spPr>
            <a:xfrm>
              <a:off x="2027126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자유형 22"/>
            <p:cNvSpPr/>
            <p:nvPr/>
          </p:nvSpPr>
          <p:spPr>
            <a:xfrm>
              <a:off x="2527192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 23"/>
            <p:cNvSpPr/>
            <p:nvPr/>
          </p:nvSpPr>
          <p:spPr>
            <a:xfrm>
              <a:off x="2812944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 24"/>
            <p:cNvSpPr/>
            <p:nvPr/>
          </p:nvSpPr>
          <p:spPr>
            <a:xfrm>
              <a:off x="3117184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3411342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 26"/>
            <p:cNvSpPr/>
            <p:nvPr/>
          </p:nvSpPr>
          <p:spPr>
            <a:xfrm>
              <a:off x="2527192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자유형 27"/>
            <p:cNvSpPr/>
            <p:nvPr/>
          </p:nvSpPr>
          <p:spPr>
            <a:xfrm>
              <a:off x="2812944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자유형 28"/>
            <p:cNvSpPr/>
            <p:nvPr/>
          </p:nvSpPr>
          <p:spPr>
            <a:xfrm>
              <a:off x="3117184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3411342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4929190" y="4786322"/>
            <a:ext cx="1143008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Local Memory</a:t>
            </a:r>
            <a:endParaRPr lang="ko-KR" altLang="en-US" b="1" dirty="0"/>
          </a:p>
        </p:txBody>
      </p:sp>
      <p:sp>
        <p:nvSpPr>
          <p:cNvPr id="32" name="직사각형 31"/>
          <p:cNvSpPr/>
          <p:nvPr/>
        </p:nvSpPr>
        <p:spPr>
          <a:xfrm>
            <a:off x="6286512" y="4143380"/>
            <a:ext cx="1143008" cy="121444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Shared Memory</a:t>
            </a:r>
            <a:endParaRPr lang="ko-KR" altLang="en-US" b="1" dirty="0"/>
          </a:p>
        </p:txBody>
      </p:sp>
      <p:sp>
        <p:nvSpPr>
          <p:cNvPr id="33" name="직사각형 32"/>
          <p:cNvSpPr/>
          <p:nvPr/>
        </p:nvSpPr>
        <p:spPr>
          <a:xfrm>
            <a:off x="7572396" y="1214422"/>
            <a:ext cx="1143008" cy="41434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Global Memory</a:t>
            </a:r>
            <a:endParaRPr lang="ko-KR" altLang="en-US" b="1" dirty="0"/>
          </a:p>
        </p:txBody>
      </p:sp>
      <p:grpSp>
        <p:nvGrpSpPr>
          <p:cNvPr id="34" name="그룹 33"/>
          <p:cNvGrpSpPr/>
          <p:nvPr/>
        </p:nvGrpSpPr>
        <p:grpSpPr>
          <a:xfrm>
            <a:off x="1214414" y="1142984"/>
            <a:ext cx="3214710" cy="2000263"/>
            <a:chOff x="928662" y="3059668"/>
            <a:chExt cx="2786082" cy="2583909"/>
          </a:xfrm>
        </p:grpSpPr>
        <p:sp>
          <p:nvSpPr>
            <p:cNvPr id="35" name="직사각형 34"/>
            <p:cNvSpPr/>
            <p:nvPr/>
          </p:nvSpPr>
          <p:spPr>
            <a:xfrm>
              <a:off x="928662" y="3071809"/>
              <a:ext cx="2786082" cy="2571768"/>
            </a:xfrm>
            <a:prstGeom prst="rect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000100" y="3629867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2357422" y="3629867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357422" y="4643446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000100" y="4643446"/>
              <a:ext cx="1285884" cy="9286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19153" y="3059668"/>
              <a:ext cx="65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Grid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16011" y="360427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Block(0, 0)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59886" y="360427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Block(1, 0)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57422" y="457200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Block(1,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02564" y="457200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Block(0, 1)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자유형 44"/>
            <p:cNvSpPr/>
            <p:nvPr/>
          </p:nvSpPr>
          <p:spPr>
            <a:xfrm>
              <a:off x="1142976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 45"/>
            <p:cNvSpPr/>
            <p:nvPr/>
          </p:nvSpPr>
          <p:spPr>
            <a:xfrm>
              <a:off x="1428728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 46"/>
            <p:cNvSpPr/>
            <p:nvPr/>
          </p:nvSpPr>
          <p:spPr>
            <a:xfrm>
              <a:off x="1732968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 47"/>
            <p:cNvSpPr/>
            <p:nvPr/>
          </p:nvSpPr>
          <p:spPr>
            <a:xfrm>
              <a:off x="2027126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 48"/>
            <p:cNvSpPr/>
            <p:nvPr/>
          </p:nvSpPr>
          <p:spPr>
            <a:xfrm>
              <a:off x="1142976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자유형 49"/>
            <p:cNvSpPr/>
            <p:nvPr/>
          </p:nvSpPr>
          <p:spPr>
            <a:xfrm>
              <a:off x="1428728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 50"/>
            <p:cNvSpPr/>
            <p:nvPr/>
          </p:nvSpPr>
          <p:spPr>
            <a:xfrm>
              <a:off x="1732968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자유형 51"/>
            <p:cNvSpPr/>
            <p:nvPr/>
          </p:nvSpPr>
          <p:spPr>
            <a:xfrm>
              <a:off x="2027126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자유형 52"/>
            <p:cNvSpPr/>
            <p:nvPr/>
          </p:nvSpPr>
          <p:spPr>
            <a:xfrm>
              <a:off x="2527192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 53"/>
            <p:cNvSpPr/>
            <p:nvPr/>
          </p:nvSpPr>
          <p:spPr>
            <a:xfrm>
              <a:off x="2812944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자유형 54"/>
            <p:cNvSpPr/>
            <p:nvPr/>
          </p:nvSpPr>
          <p:spPr>
            <a:xfrm>
              <a:off x="3117184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자유형 55"/>
            <p:cNvSpPr/>
            <p:nvPr/>
          </p:nvSpPr>
          <p:spPr>
            <a:xfrm>
              <a:off x="3411342" y="3929066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자유형 56"/>
            <p:cNvSpPr/>
            <p:nvPr/>
          </p:nvSpPr>
          <p:spPr>
            <a:xfrm>
              <a:off x="2527192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자유형 57"/>
            <p:cNvSpPr/>
            <p:nvPr/>
          </p:nvSpPr>
          <p:spPr>
            <a:xfrm>
              <a:off x="2812944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자유형 58"/>
            <p:cNvSpPr/>
            <p:nvPr/>
          </p:nvSpPr>
          <p:spPr>
            <a:xfrm>
              <a:off x="3117184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자유형 59"/>
            <p:cNvSpPr/>
            <p:nvPr/>
          </p:nvSpPr>
          <p:spPr>
            <a:xfrm>
              <a:off x="3411342" y="4929198"/>
              <a:ext cx="71438" cy="571504"/>
            </a:xfrm>
            <a:custGeom>
              <a:avLst/>
              <a:gdLst>
                <a:gd name="connsiteX0" fmla="*/ 0 w 127748"/>
                <a:gd name="connsiteY0" fmla="*/ 0 h 766482"/>
                <a:gd name="connsiteX1" fmla="*/ 121024 w 127748"/>
                <a:gd name="connsiteY1" fmla="*/ 80682 h 766482"/>
                <a:gd name="connsiteX2" fmla="*/ 40342 w 127748"/>
                <a:gd name="connsiteY2" fmla="*/ 134470 h 766482"/>
                <a:gd name="connsiteX3" fmla="*/ 107577 w 127748"/>
                <a:gd name="connsiteY3" fmla="*/ 188258 h 766482"/>
                <a:gd name="connsiteX4" fmla="*/ 0 w 127748"/>
                <a:gd name="connsiteY4" fmla="*/ 228600 h 766482"/>
                <a:gd name="connsiteX5" fmla="*/ 107577 w 127748"/>
                <a:gd name="connsiteY5" fmla="*/ 282388 h 766482"/>
                <a:gd name="connsiteX6" fmla="*/ 13447 w 127748"/>
                <a:gd name="connsiteY6" fmla="*/ 322729 h 766482"/>
                <a:gd name="connsiteX7" fmla="*/ 107577 w 127748"/>
                <a:gd name="connsiteY7" fmla="*/ 457200 h 766482"/>
                <a:gd name="connsiteX8" fmla="*/ 26894 w 127748"/>
                <a:gd name="connsiteY8" fmla="*/ 484094 h 766482"/>
                <a:gd name="connsiteX9" fmla="*/ 107577 w 127748"/>
                <a:gd name="connsiteY9" fmla="*/ 618564 h 766482"/>
                <a:gd name="connsiteX10" fmla="*/ 40342 w 127748"/>
                <a:gd name="connsiteY10" fmla="*/ 685800 h 766482"/>
                <a:gd name="connsiteX11" fmla="*/ 94130 w 127748"/>
                <a:gd name="connsiteY11" fmla="*/ 766482 h 76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48" h="766482">
                  <a:moveTo>
                    <a:pt x="0" y="0"/>
                  </a:moveTo>
                  <a:cubicBezTo>
                    <a:pt x="57150" y="29135"/>
                    <a:pt x="114300" y="58270"/>
                    <a:pt x="121024" y="80682"/>
                  </a:cubicBezTo>
                  <a:cubicBezTo>
                    <a:pt x="127748" y="103094"/>
                    <a:pt x="42583" y="116541"/>
                    <a:pt x="40342" y="134470"/>
                  </a:cubicBezTo>
                  <a:cubicBezTo>
                    <a:pt x="38101" y="152399"/>
                    <a:pt x="114301" y="172570"/>
                    <a:pt x="107577" y="188258"/>
                  </a:cubicBezTo>
                  <a:cubicBezTo>
                    <a:pt x="100853" y="203946"/>
                    <a:pt x="0" y="212912"/>
                    <a:pt x="0" y="228600"/>
                  </a:cubicBezTo>
                  <a:cubicBezTo>
                    <a:pt x="0" y="244288"/>
                    <a:pt x="105336" y="266700"/>
                    <a:pt x="107577" y="282388"/>
                  </a:cubicBezTo>
                  <a:cubicBezTo>
                    <a:pt x="109818" y="298076"/>
                    <a:pt x="13447" y="293594"/>
                    <a:pt x="13447" y="322729"/>
                  </a:cubicBezTo>
                  <a:cubicBezTo>
                    <a:pt x="13447" y="351864"/>
                    <a:pt x="105336" y="430306"/>
                    <a:pt x="107577" y="457200"/>
                  </a:cubicBezTo>
                  <a:cubicBezTo>
                    <a:pt x="109818" y="484094"/>
                    <a:pt x="26894" y="457200"/>
                    <a:pt x="26894" y="484094"/>
                  </a:cubicBezTo>
                  <a:cubicBezTo>
                    <a:pt x="26894" y="510988"/>
                    <a:pt x="105336" y="584946"/>
                    <a:pt x="107577" y="618564"/>
                  </a:cubicBezTo>
                  <a:cubicBezTo>
                    <a:pt x="109818" y="652182"/>
                    <a:pt x="42583" y="661147"/>
                    <a:pt x="40342" y="685800"/>
                  </a:cubicBezTo>
                  <a:cubicBezTo>
                    <a:pt x="38101" y="710453"/>
                    <a:pt x="66115" y="738467"/>
                    <a:pt x="94130" y="76648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2" name="직선 화살표 연결선 61"/>
          <p:cNvCxnSpPr/>
          <p:nvPr/>
        </p:nvCxnSpPr>
        <p:spPr>
          <a:xfrm>
            <a:off x="4429124" y="1500174"/>
            <a:ext cx="314327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4429124" y="3641726"/>
            <a:ext cx="314327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7" idx="3"/>
          </p:cNvCxnSpPr>
          <p:nvPr/>
        </p:nvCxnSpPr>
        <p:spPr>
          <a:xfrm flipV="1">
            <a:off x="4346695" y="4214818"/>
            <a:ext cx="1939817" cy="1504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30" idx="6"/>
            <a:endCxn id="31" idx="1"/>
          </p:cNvCxnSpPr>
          <p:nvPr/>
        </p:nvCxnSpPr>
        <p:spPr>
          <a:xfrm>
            <a:off x="4087722" y="5062525"/>
            <a:ext cx="841468" cy="954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061600" y="5577504"/>
            <a:ext cx="5582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Thread</a:t>
            </a:r>
            <a:r>
              <a:rPr lang="ko-KR" altLang="en-US" dirty="0" smtClean="0"/>
              <a:t>마다 </a:t>
            </a:r>
            <a:r>
              <a:rPr lang="en-US" altLang="ko-KR" dirty="0" smtClean="0"/>
              <a:t>Local Memory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Block</a:t>
            </a:r>
            <a:r>
              <a:rPr lang="ko-KR" altLang="en-US" dirty="0" smtClean="0"/>
              <a:t>내에 모든 </a:t>
            </a:r>
            <a:r>
              <a:rPr lang="en-US" altLang="ko-KR" dirty="0" smtClean="0"/>
              <a:t>thread</a:t>
            </a:r>
            <a:r>
              <a:rPr lang="ko-KR" altLang="en-US" dirty="0" smtClean="0"/>
              <a:t>가 공유하는 </a:t>
            </a:r>
            <a:r>
              <a:rPr lang="en-US" altLang="ko-KR" dirty="0" smtClean="0"/>
              <a:t>Shared Memory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dirty="0" smtClean="0"/>
              <a:t>모든 </a:t>
            </a:r>
            <a:r>
              <a:rPr lang="en-US" altLang="ko-KR" dirty="0" smtClean="0"/>
              <a:t>thread</a:t>
            </a:r>
            <a:r>
              <a:rPr lang="ko-KR" altLang="en-US" dirty="0" smtClean="0"/>
              <a:t>가 공유하는 </a:t>
            </a:r>
            <a:r>
              <a:rPr lang="en-US" altLang="ko-KR" dirty="0" smtClean="0"/>
              <a:t>Global Memory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42976" y="2143116"/>
            <a:ext cx="2214578" cy="22145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Heterogeneous Computing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3392" y="3714752"/>
            <a:ext cx="941220" cy="36933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cores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왼쪽/오른쪽 화살표 7"/>
          <p:cNvSpPr/>
          <p:nvPr/>
        </p:nvSpPr>
        <p:spPr>
          <a:xfrm>
            <a:off x="3786182" y="3000372"/>
            <a:ext cx="1216152" cy="484632"/>
          </a:xfrm>
          <a:prstGeom prst="left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714612" y="4743402"/>
            <a:ext cx="350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Computing with CPU + GPU</a:t>
            </a:r>
            <a:endParaRPr lang="ko-KR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214414" y="2214554"/>
            <a:ext cx="1000132" cy="10715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285984" y="2214554"/>
            <a:ext cx="1000132" cy="10715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272405" y="2285992"/>
            <a:ext cx="397531" cy="928694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759024" y="2285992"/>
            <a:ext cx="397531" cy="928694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343975" y="2285992"/>
            <a:ext cx="397531" cy="928694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830594" y="2285992"/>
            <a:ext cx="397531" cy="928694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500694" y="2143116"/>
            <a:ext cx="2357454" cy="22145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57213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57213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57213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57213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57213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57213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57213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57213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57213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57213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57213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57213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57213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57213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57213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724532" y="22050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724532" y="23479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724532" y="24907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724532" y="26336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724532" y="27765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724532" y="29194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724532" y="30622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724532" y="32051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724532" y="33480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724532" y="34909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724532" y="36337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724532" y="37766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5724532" y="39195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724532" y="406241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724532" y="421481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87693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587693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87693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587693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587693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87693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87693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587693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587693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587693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587693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587693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587693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87693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87693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602933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602933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02933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602933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602933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02933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602933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602933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602933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602933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602933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602933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602933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602933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602933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618173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618173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618173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618173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618173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618173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618173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618173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618173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618173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618173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618173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618173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618173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618173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633413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633413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633413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633413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633413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633413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633413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633413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633413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633413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633413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633413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633413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633413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633413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648653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648653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648653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648653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648653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648653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648653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648653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648653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648653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648653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648653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648653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648653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648653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663893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663893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663893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663893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663893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663893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663893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663893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663893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663893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663893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663893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663893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663893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663893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679133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679133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679133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679133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679133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679133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679133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679133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679133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679133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679133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679133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679133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679133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679133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694373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694373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694373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58" name="직사각형 157"/>
          <p:cNvSpPr/>
          <p:nvPr/>
        </p:nvSpPr>
        <p:spPr>
          <a:xfrm>
            <a:off x="694373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694373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694373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61" name="직사각형 160"/>
          <p:cNvSpPr/>
          <p:nvPr/>
        </p:nvSpPr>
        <p:spPr>
          <a:xfrm>
            <a:off x="694373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62" name="직사각형 161"/>
          <p:cNvSpPr/>
          <p:nvPr/>
        </p:nvSpPr>
        <p:spPr>
          <a:xfrm>
            <a:off x="694373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694373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64" name="직사각형 163"/>
          <p:cNvSpPr/>
          <p:nvPr/>
        </p:nvSpPr>
        <p:spPr>
          <a:xfrm>
            <a:off x="694373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65" name="직사각형 164"/>
          <p:cNvSpPr/>
          <p:nvPr/>
        </p:nvSpPr>
        <p:spPr>
          <a:xfrm>
            <a:off x="694373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694373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67" name="직사각형 166"/>
          <p:cNvSpPr/>
          <p:nvPr/>
        </p:nvSpPr>
        <p:spPr>
          <a:xfrm>
            <a:off x="694373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694373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694373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709613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709613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709613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73" name="직사각형 172"/>
          <p:cNvSpPr/>
          <p:nvPr/>
        </p:nvSpPr>
        <p:spPr>
          <a:xfrm>
            <a:off x="709613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709613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75" name="직사각형 174"/>
          <p:cNvSpPr/>
          <p:nvPr/>
        </p:nvSpPr>
        <p:spPr>
          <a:xfrm>
            <a:off x="709613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76" name="직사각형 175"/>
          <p:cNvSpPr/>
          <p:nvPr/>
        </p:nvSpPr>
        <p:spPr>
          <a:xfrm>
            <a:off x="709613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709613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709613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709613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709613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81" name="직사각형 180"/>
          <p:cNvSpPr/>
          <p:nvPr/>
        </p:nvSpPr>
        <p:spPr>
          <a:xfrm>
            <a:off x="709613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709613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709613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709613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85" name="직사각형 184"/>
          <p:cNvSpPr/>
          <p:nvPr/>
        </p:nvSpPr>
        <p:spPr>
          <a:xfrm>
            <a:off x="724853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724853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724853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88" name="직사각형 187"/>
          <p:cNvSpPr/>
          <p:nvPr/>
        </p:nvSpPr>
        <p:spPr>
          <a:xfrm>
            <a:off x="724853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89" name="직사각형 188"/>
          <p:cNvSpPr/>
          <p:nvPr/>
        </p:nvSpPr>
        <p:spPr>
          <a:xfrm>
            <a:off x="724853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724853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724853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724853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724853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724853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724853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724853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97" name="직사각형 196"/>
          <p:cNvSpPr/>
          <p:nvPr/>
        </p:nvSpPr>
        <p:spPr>
          <a:xfrm>
            <a:off x="724853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724853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199" name="직사각형 198"/>
          <p:cNvSpPr/>
          <p:nvPr/>
        </p:nvSpPr>
        <p:spPr>
          <a:xfrm>
            <a:off x="724853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00" name="직사각형 199"/>
          <p:cNvSpPr/>
          <p:nvPr/>
        </p:nvSpPr>
        <p:spPr>
          <a:xfrm>
            <a:off x="740093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01" name="직사각형 200"/>
          <p:cNvSpPr/>
          <p:nvPr/>
        </p:nvSpPr>
        <p:spPr>
          <a:xfrm>
            <a:off x="740093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740093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03" name="직사각형 202"/>
          <p:cNvSpPr/>
          <p:nvPr/>
        </p:nvSpPr>
        <p:spPr>
          <a:xfrm>
            <a:off x="740093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740093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740093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740093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740093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740093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740093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10" name="직사각형 209"/>
          <p:cNvSpPr/>
          <p:nvPr/>
        </p:nvSpPr>
        <p:spPr>
          <a:xfrm>
            <a:off x="740093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11" name="직사각형 210"/>
          <p:cNvSpPr/>
          <p:nvPr/>
        </p:nvSpPr>
        <p:spPr>
          <a:xfrm>
            <a:off x="740093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12" name="직사각형 211"/>
          <p:cNvSpPr/>
          <p:nvPr/>
        </p:nvSpPr>
        <p:spPr>
          <a:xfrm>
            <a:off x="740093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13" name="직사각형 212"/>
          <p:cNvSpPr/>
          <p:nvPr/>
        </p:nvSpPr>
        <p:spPr>
          <a:xfrm>
            <a:off x="740093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14" name="직사각형 213"/>
          <p:cNvSpPr/>
          <p:nvPr/>
        </p:nvSpPr>
        <p:spPr>
          <a:xfrm>
            <a:off x="740093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15" name="직사각형 214"/>
          <p:cNvSpPr/>
          <p:nvPr/>
        </p:nvSpPr>
        <p:spPr>
          <a:xfrm>
            <a:off x="755333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16" name="직사각형 215"/>
          <p:cNvSpPr/>
          <p:nvPr/>
        </p:nvSpPr>
        <p:spPr>
          <a:xfrm>
            <a:off x="755333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17" name="직사각형 216"/>
          <p:cNvSpPr/>
          <p:nvPr/>
        </p:nvSpPr>
        <p:spPr>
          <a:xfrm>
            <a:off x="755333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18" name="직사각형 217"/>
          <p:cNvSpPr/>
          <p:nvPr/>
        </p:nvSpPr>
        <p:spPr>
          <a:xfrm>
            <a:off x="755333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19" name="직사각형 218"/>
          <p:cNvSpPr/>
          <p:nvPr/>
        </p:nvSpPr>
        <p:spPr>
          <a:xfrm>
            <a:off x="755333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20" name="직사각형 219"/>
          <p:cNvSpPr/>
          <p:nvPr/>
        </p:nvSpPr>
        <p:spPr>
          <a:xfrm>
            <a:off x="755333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21" name="직사각형 220"/>
          <p:cNvSpPr/>
          <p:nvPr/>
        </p:nvSpPr>
        <p:spPr>
          <a:xfrm>
            <a:off x="755333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22" name="직사각형 221"/>
          <p:cNvSpPr/>
          <p:nvPr/>
        </p:nvSpPr>
        <p:spPr>
          <a:xfrm>
            <a:off x="755333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23" name="직사각형 222"/>
          <p:cNvSpPr/>
          <p:nvPr/>
        </p:nvSpPr>
        <p:spPr>
          <a:xfrm>
            <a:off x="755333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24" name="직사각형 223"/>
          <p:cNvSpPr/>
          <p:nvPr/>
        </p:nvSpPr>
        <p:spPr>
          <a:xfrm>
            <a:off x="755333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25" name="직사각형 224"/>
          <p:cNvSpPr/>
          <p:nvPr/>
        </p:nvSpPr>
        <p:spPr>
          <a:xfrm>
            <a:off x="755333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26" name="직사각형 225"/>
          <p:cNvSpPr/>
          <p:nvPr/>
        </p:nvSpPr>
        <p:spPr>
          <a:xfrm>
            <a:off x="755333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27" name="직사각형 226"/>
          <p:cNvSpPr/>
          <p:nvPr/>
        </p:nvSpPr>
        <p:spPr>
          <a:xfrm>
            <a:off x="755333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28" name="직사각형 227"/>
          <p:cNvSpPr/>
          <p:nvPr/>
        </p:nvSpPr>
        <p:spPr>
          <a:xfrm>
            <a:off x="755333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29" name="직사각형 228"/>
          <p:cNvSpPr/>
          <p:nvPr/>
        </p:nvSpPr>
        <p:spPr>
          <a:xfrm>
            <a:off x="755333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30" name="직사각형 229"/>
          <p:cNvSpPr/>
          <p:nvPr/>
        </p:nvSpPr>
        <p:spPr>
          <a:xfrm>
            <a:off x="7715272" y="221455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31" name="직사각형 230"/>
          <p:cNvSpPr/>
          <p:nvPr/>
        </p:nvSpPr>
        <p:spPr>
          <a:xfrm>
            <a:off x="7715272" y="235743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32" name="직사각형 231"/>
          <p:cNvSpPr/>
          <p:nvPr/>
        </p:nvSpPr>
        <p:spPr>
          <a:xfrm>
            <a:off x="7715272" y="250030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33" name="직사각형 232"/>
          <p:cNvSpPr/>
          <p:nvPr/>
        </p:nvSpPr>
        <p:spPr>
          <a:xfrm>
            <a:off x="7715272" y="264318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34" name="직사각형 233"/>
          <p:cNvSpPr/>
          <p:nvPr/>
        </p:nvSpPr>
        <p:spPr>
          <a:xfrm>
            <a:off x="7715272" y="278605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35" name="직사각형 234"/>
          <p:cNvSpPr/>
          <p:nvPr/>
        </p:nvSpPr>
        <p:spPr>
          <a:xfrm>
            <a:off x="7715272" y="292893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36" name="직사각형 235"/>
          <p:cNvSpPr/>
          <p:nvPr/>
        </p:nvSpPr>
        <p:spPr>
          <a:xfrm>
            <a:off x="7715272" y="307181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37" name="직사각형 236"/>
          <p:cNvSpPr/>
          <p:nvPr/>
        </p:nvSpPr>
        <p:spPr>
          <a:xfrm>
            <a:off x="7715272" y="321468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38" name="직사각형 237"/>
          <p:cNvSpPr/>
          <p:nvPr/>
        </p:nvSpPr>
        <p:spPr>
          <a:xfrm>
            <a:off x="7715272" y="335756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39" name="직사각형 238"/>
          <p:cNvSpPr/>
          <p:nvPr/>
        </p:nvSpPr>
        <p:spPr>
          <a:xfrm>
            <a:off x="7715272" y="3500438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40" name="직사각형 239"/>
          <p:cNvSpPr/>
          <p:nvPr/>
        </p:nvSpPr>
        <p:spPr>
          <a:xfrm>
            <a:off x="7715272" y="3643314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41" name="직사각형 240"/>
          <p:cNvSpPr/>
          <p:nvPr/>
        </p:nvSpPr>
        <p:spPr>
          <a:xfrm>
            <a:off x="7715272" y="3786190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42" name="직사각형 241"/>
          <p:cNvSpPr/>
          <p:nvPr/>
        </p:nvSpPr>
        <p:spPr>
          <a:xfrm>
            <a:off x="7715272" y="3929066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43" name="직사각형 242"/>
          <p:cNvSpPr/>
          <p:nvPr/>
        </p:nvSpPr>
        <p:spPr>
          <a:xfrm>
            <a:off x="7715272" y="40719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244" name="직사각형 243"/>
          <p:cNvSpPr/>
          <p:nvPr/>
        </p:nvSpPr>
        <p:spPr>
          <a:xfrm>
            <a:off x="7715272" y="4224342"/>
            <a:ext cx="71438" cy="7143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3588" y="3071810"/>
            <a:ext cx="1194494" cy="36933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240 cores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Example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643050"/>
            <a:ext cx="76290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multiplication_table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*result){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index = </a:t>
            </a:r>
            <a:r>
              <a:rPr lang="en-US" altLang="ko-KR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.x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altLang="ko-KR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.x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altLang="ko-KR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.x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altLang="ko-K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result[index] = (</a:t>
            </a:r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.x+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) * (</a:t>
            </a:r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.x+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altLang="ko-K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main(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……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multiplication_table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&gt;&gt;&gt;(result);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0553" y="4729001"/>
            <a:ext cx="3938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blockDim.x</a:t>
            </a:r>
            <a:r>
              <a:rPr lang="en-US" altLang="ko-KR" dirty="0" smtClean="0"/>
              <a:t>  = 9</a:t>
            </a:r>
          </a:p>
          <a:p>
            <a:r>
              <a:rPr lang="en-US" altLang="ko-KR" dirty="0" err="1" smtClean="0"/>
              <a:t>blockIdx.x</a:t>
            </a:r>
            <a:r>
              <a:rPr lang="en-US" altLang="ko-KR" dirty="0" smtClean="0"/>
              <a:t>   </a:t>
            </a:r>
            <a:r>
              <a:rPr lang="en-US" altLang="ko-KR" sz="300" dirty="0" smtClean="0"/>
              <a:t>  </a:t>
            </a:r>
            <a:r>
              <a:rPr lang="en-US" altLang="ko-KR" dirty="0" smtClean="0"/>
              <a:t>= 0, 1, 2, 3, 4, 5, 6, 7, 8</a:t>
            </a:r>
          </a:p>
          <a:p>
            <a:r>
              <a:rPr lang="en-US" altLang="ko-KR" dirty="0" err="1" smtClean="0"/>
              <a:t>threadIdx.x</a:t>
            </a:r>
            <a:r>
              <a:rPr lang="en-US" altLang="ko-KR" dirty="0" smtClean="0"/>
              <a:t>  = 0, 1, 2, 3, 4, 5, 6, 7, 8</a:t>
            </a:r>
          </a:p>
          <a:p>
            <a:r>
              <a:rPr lang="en-US" altLang="ko-KR" dirty="0" smtClean="0"/>
              <a:t>index         = 0~80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Experiments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285860"/>
            <a:ext cx="900759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matrix_product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*result, 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					     </a:t>
            </a:r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*mat1, </a:t>
            </a:r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*mat2){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US" altLang="ko-KR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.x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altLang="ko-KR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.x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altLang="ko-KR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.x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y = </a:t>
            </a:r>
            <a:r>
              <a:rPr lang="en-US" altLang="ko-KR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altLang="ko-KR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altLang="ko-KR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altLang="ko-K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(x&lt;DEGREE &amp;&amp; y&lt;DEGREE){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    sum=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;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&lt;DEGREE ;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        sum += mat1[y*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DEGREE+i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]*mat2[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DEGREE+x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    result[y*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DEGREE+x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] = sum;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main(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……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n = </a:t>
            </a:r>
            <a:r>
              <a:rPr lang="en-US" altLang="ko-K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DEGREE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ko-K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BLOCK_SIZE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+ (</a:t>
            </a:r>
            <a:r>
              <a:rPr lang="en-US" altLang="ko-K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DEGREE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altLang="ko-K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BLOCK_SIZE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? 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dim3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grid_dim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(n, n);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dim3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block_dim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BLOCK_SIZE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BLOCK_SIZE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matrix_product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grid_dim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block_dim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&gt;&gt;&gt;(result, mat1, mat2);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CPU     VS     GPU</a:t>
            </a:r>
            <a:endParaRPr lang="ko-KR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0" y="4154828"/>
          <a:ext cx="878687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75"/>
                <a:gridCol w="1757375"/>
                <a:gridCol w="1757375"/>
                <a:gridCol w="1757375"/>
                <a:gridCol w="1757375"/>
              </a:tblGrid>
              <a:tr h="2347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Degree</a:t>
                      </a:r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Serial</a:t>
                      </a:r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openMP</a:t>
                      </a:r>
                      <a:r>
                        <a:rPr lang="en-US" altLang="ko-KR" dirty="0" smtClean="0"/>
                        <a:t>(sec)</a:t>
                      </a:r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CUDA(sec)</a:t>
                      </a:r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CUDA</a:t>
                      </a:r>
                      <a:r>
                        <a:rPr lang="en-US" altLang="ko-KR" baseline="0" dirty="0" smtClean="0"/>
                        <a:t> OP(sec)</a:t>
                      </a:r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256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0.110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0.026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1.434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0.001749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512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0.937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0.172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1.509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0.012932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1024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11.715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1.370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1.509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0.103234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2048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187.312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21.316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2.367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0.886828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4096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1533.741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312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9.071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7.431047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8192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12884.293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1905.377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68.106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65.742883</a:t>
                      </a:r>
                      <a:endParaRPr lang="ko-KR" alt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42"/>
            <a:ext cx="88471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Experiments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813" y="1117395"/>
            <a:ext cx="462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Genetic Algorithm – </a:t>
            </a:r>
            <a:r>
              <a:rPr lang="en-US" altLang="ko-KR" smtClean="0"/>
              <a:t>function optimization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2030450"/>
            <a:ext cx="611257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function_optimization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population[MAX_POPULATION];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p1, p2, offspring;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altLang="ko-K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;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&lt;MAX_TIME ;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    selection(&amp;p1, &amp;p2, population);</a:t>
            </a:r>
          </a:p>
          <a:p>
            <a:endParaRPr lang="en-US" altLang="ko-K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    offspring = crossover(p1, p2);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    replacement(offspring, population);</a:t>
            </a:r>
          </a:p>
          <a:p>
            <a:endParaRPr lang="en-US" altLang="ko-K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    mutation(population, i+</a:t>
            </a:r>
            <a:r>
              <a:rPr lang="en-US" altLang="ko-KR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Experiments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813" y="1117395"/>
            <a:ext cx="462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Genetic Algorithm – </a:t>
            </a:r>
            <a:r>
              <a:rPr lang="en-US" altLang="ko-KR" smtClean="0"/>
              <a:t>function optimization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1544502"/>
            <a:ext cx="77153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selection(</a:t>
            </a:r>
            <a:r>
              <a:rPr lang="en-US" altLang="ko-KR" sz="16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*p1, </a:t>
            </a:r>
            <a:r>
              <a:rPr lang="en-US" altLang="ko-KR" sz="16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*p2, </a:t>
            </a:r>
            <a:r>
              <a:rPr lang="en-US" altLang="ko-KR" sz="16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*population){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……</a:t>
            </a:r>
          </a:p>
          <a:p>
            <a:r>
              <a:rPr lang="en-US" altLang="ko-KR" sz="16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 parallel region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sz="16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ko-K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;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&lt;MAX_POPULATION ;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cumulative_prob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altLang="ko-K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0.0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func_fitness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] = fitness(population[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]);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    sum +=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func_fitness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altLang="ko-KR" sz="16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 end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……</a:t>
            </a:r>
          </a:p>
          <a:p>
            <a:r>
              <a:rPr lang="en-US" altLang="ko-KR" sz="16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 dependency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sz="16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ko-K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;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&lt;MAX_POPULATION ;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ko-KR" sz="16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select_prob</a:t>
            </a:r>
            <a:r>
              <a:rPr lang="en-US" altLang="ko-KR" sz="16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ko-KR" sz="16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func_fitness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]/sum;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    for(j=</a:t>
            </a:r>
            <a:r>
              <a:rPr lang="en-US" altLang="ko-K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; j&lt;=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; j++)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        result += </a:t>
            </a:r>
            <a:r>
              <a:rPr lang="en-US" altLang="ko-KR" sz="16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select_prob</a:t>
            </a:r>
            <a:r>
              <a:rPr lang="en-US" altLang="ko-KR" sz="16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[j]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cumulative_prob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] = result;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altLang="ko-KR" sz="16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 end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……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5"/>
            <a:ext cx="3000396" cy="224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High Performance Computing</a:t>
            </a:r>
            <a:endParaRPr lang="ko-KR" altLang="en-US" dirty="0">
              <a:solidFill>
                <a:srgbClr val="FFFF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142984"/>
            <a:ext cx="3036835" cy="228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71942"/>
            <a:ext cx="3028971" cy="232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071942"/>
            <a:ext cx="3143272" cy="233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786058"/>
            <a:ext cx="3571900" cy="195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CUDA? </a:t>
            </a:r>
            <a:r>
              <a:rPr lang="en-US" altLang="ko-KR" dirty="0" err="1" smtClean="0">
                <a:solidFill>
                  <a:srgbClr val="FFFF00"/>
                </a:solidFill>
              </a:rPr>
              <a:t>openMP</a:t>
            </a:r>
            <a:r>
              <a:rPr lang="en-US" altLang="ko-KR" dirty="0" smtClean="0">
                <a:solidFill>
                  <a:srgbClr val="FFFF00"/>
                </a:solidFill>
              </a:rPr>
              <a:t>? Serial?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7" y="4952068"/>
            <a:ext cx="8572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independent routine – </a:t>
            </a:r>
            <a:r>
              <a:rPr lang="ko-KR" altLang="en-US" dirty="0" smtClean="0"/>
              <a:t>성능 향상 비율이 높음</a:t>
            </a:r>
            <a:endParaRPr lang="en-US" altLang="ko-KR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dirty="0" smtClean="0"/>
              <a:t>Dependent routine – </a:t>
            </a:r>
            <a:r>
              <a:rPr lang="ko-KR" altLang="en-US" dirty="0" smtClean="0"/>
              <a:t>성능 향상 비율이 비교적 낮음</a:t>
            </a:r>
            <a:endParaRPr lang="en-US" altLang="ko-KR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dirty="0" smtClean="0"/>
              <a:t>반복 횟수가 많지 않은 부분은 </a:t>
            </a:r>
            <a:r>
              <a:rPr lang="en-US" altLang="ko-KR" dirty="0" smtClean="0"/>
              <a:t>parallel programming</a:t>
            </a:r>
            <a:r>
              <a:rPr lang="ko-KR" altLang="en-US" dirty="0" smtClean="0"/>
              <a:t>을 하지 않는것이 효율적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="1" dirty="0" smtClean="0">
                <a:solidFill>
                  <a:schemeClr val="accent1"/>
                </a:solidFill>
              </a:rPr>
              <a:t>∴</a:t>
            </a:r>
            <a:r>
              <a:rPr lang="ko-KR" altLang="en-US" dirty="0" smtClean="0"/>
              <a:t>많은 수의 </a:t>
            </a:r>
            <a:r>
              <a:rPr lang="en-US" altLang="ko-KR" dirty="0" smtClean="0"/>
              <a:t>iteration statement</a:t>
            </a:r>
            <a:r>
              <a:rPr lang="ko-KR" altLang="en-US" dirty="0" smtClean="0"/>
              <a:t>나  서로 </a:t>
            </a:r>
            <a:r>
              <a:rPr lang="en-US" altLang="ko-KR" dirty="0" smtClean="0"/>
              <a:t>independent</a:t>
            </a:r>
            <a:r>
              <a:rPr lang="ko-KR" altLang="en-US" dirty="0" smtClean="0"/>
              <a:t>한 부분에 대해 </a:t>
            </a:r>
            <a:r>
              <a:rPr lang="en-US" altLang="ko-KR" dirty="0" smtClean="0"/>
              <a:t>parallel </a:t>
            </a:r>
            <a:r>
              <a:rPr lang="ko-KR" altLang="en-US" dirty="0" smtClean="0"/>
              <a:t>수행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214422"/>
            <a:ext cx="3190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Thank you for listening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Parallel Programming</a:t>
            </a:r>
            <a:endParaRPr lang="ko-KR" altLang="en-US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0152" y="5732522"/>
            <a:ext cx="4607864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Serial programming</a:t>
            </a:r>
          </a:p>
        </p:txBody>
      </p:sp>
      <p:sp>
        <p:nvSpPr>
          <p:cNvPr id="6" name="위쪽 화살표 5"/>
          <p:cNvSpPr/>
          <p:nvPr/>
        </p:nvSpPr>
        <p:spPr>
          <a:xfrm>
            <a:off x="4214810" y="4286256"/>
            <a:ext cx="714380" cy="1500198"/>
          </a:xfrm>
          <a:prstGeom prst="upArrow">
            <a:avLst>
              <a:gd name="adj1" fmla="val 50000"/>
              <a:gd name="adj2" fmla="val 62549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11257" y="1500174"/>
            <a:ext cx="4863832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2500" dirty="0" smtClean="0"/>
              <a:t>GPU:CPU</a:t>
            </a:r>
            <a:r>
              <a:rPr lang="ko-KR" altLang="en-US" sz="2500" dirty="0" smtClean="0"/>
              <a:t>에 비해 저렴한 가격</a:t>
            </a:r>
            <a:endParaRPr lang="en-US" altLang="ko-KR" sz="2500" dirty="0" smtClean="0"/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§"/>
            </a:pPr>
            <a:endParaRPr lang="en-US" altLang="ko-KR" sz="2500" dirty="0" smtClean="0"/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500" dirty="0" smtClean="0"/>
              <a:t>많은 수의 </a:t>
            </a:r>
            <a:r>
              <a:rPr lang="en-US" altLang="ko-KR" sz="2500" dirty="0" smtClean="0"/>
              <a:t>core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§"/>
            </a:pPr>
            <a:endParaRPr lang="en-US" altLang="ko-KR" sz="2500" dirty="0" smtClean="0"/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500" dirty="0" smtClean="0"/>
              <a:t>빠른 속도</a:t>
            </a:r>
            <a:endParaRPr lang="en-US" altLang="ko-KR" sz="2500" dirty="0" smtClean="0"/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§"/>
            </a:pPr>
            <a:endParaRPr lang="en-US" altLang="ko-KR" sz="2500" dirty="0" smtClean="0"/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2500" dirty="0" smtClean="0"/>
              <a:t>CUDA 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What is Parallel Programming?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 rot="5400000">
            <a:off x="-1393072" y="3464719"/>
            <a:ext cx="4929222" cy="10001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tx1"/>
                </a:solidFill>
              </a:rPr>
              <a:t>Serial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5" name="오른쪽 화살표 4"/>
          <p:cNvSpPr/>
          <p:nvPr/>
        </p:nvSpPr>
        <p:spPr>
          <a:xfrm rot="5400000">
            <a:off x="-357361" y="3821909"/>
            <a:ext cx="4750627" cy="2500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428860" y="1500174"/>
            <a:ext cx="2000264" cy="7858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000" dirty="0" smtClean="0">
                <a:solidFill>
                  <a:schemeClr val="tx1"/>
                </a:solidFill>
              </a:rPr>
              <a:t>proc1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9018" y="1500174"/>
            <a:ext cx="2000264" cy="7858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000" dirty="0" smtClean="0">
                <a:solidFill>
                  <a:schemeClr val="tx1"/>
                </a:solidFill>
              </a:rPr>
              <a:t>proc2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929454" y="1500174"/>
            <a:ext cx="2000264" cy="78581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000" dirty="0" err="1" smtClean="0">
                <a:solidFill>
                  <a:schemeClr val="tx1"/>
                </a:solidFill>
              </a:rPr>
              <a:t>procN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071802" y="2571744"/>
            <a:ext cx="642942" cy="10001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57818" y="2571744"/>
            <a:ext cx="642942" cy="5000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643834" y="2571744"/>
            <a:ext cx="642942" cy="6429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000" dirty="0" err="1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428860" y="3740471"/>
            <a:ext cx="6286544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357818" y="4000226"/>
            <a:ext cx="642942" cy="28603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071802" y="4000504"/>
            <a:ext cx="642942" cy="6429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643834" y="4000504"/>
            <a:ext cx="642942" cy="9286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000" dirty="0" err="1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643834" y="5429264"/>
            <a:ext cx="642942" cy="6429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000" dirty="0" err="1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357818" y="5429264"/>
            <a:ext cx="642942" cy="10001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071802" y="5429264"/>
            <a:ext cx="642942" cy="4286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28860" y="5214950"/>
            <a:ext cx="6286544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다이어그램 7"/>
          <p:cNvGraphicFramePr/>
          <p:nvPr/>
        </p:nvGraphicFramePr>
        <p:xfrm>
          <a:off x="857224" y="1428736"/>
          <a:ext cx="7429552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Parallel Programming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142984"/>
            <a:ext cx="9476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/>
              <a:t>CPU</a:t>
            </a:r>
            <a:endParaRPr lang="ko-KR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1142984"/>
            <a:ext cx="9797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/>
              <a:t>GPU</a:t>
            </a:r>
            <a:endParaRPr lang="ko-KR" alt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600" y="3431117"/>
            <a:ext cx="15472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100" dirty="0" err="1" smtClean="0">
                <a:solidFill>
                  <a:srgbClr val="FFFF00"/>
                </a:solidFill>
              </a:rPr>
              <a:t>openCL</a:t>
            </a:r>
            <a:endParaRPr lang="ko-KR" altLang="en-US" sz="3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CPU                  GPU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666" y="1668808"/>
            <a:ext cx="2481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Intel Xeon CPU E5530</a:t>
            </a:r>
          </a:p>
          <a:p>
            <a:pPr algn="ctr"/>
            <a:r>
              <a:rPr lang="en-US" altLang="ko-KR" dirty="0" smtClean="0"/>
              <a:t>710,000\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0337" y="1668808"/>
            <a:ext cx="2842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NVIDIA </a:t>
            </a:r>
            <a:r>
              <a:rPr lang="en-US" altLang="ko-KR" dirty="0" err="1" smtClean="0"/>
              <a:t>GeForce</a:t>
            </a:r>
            <a:r>
              <a:rPr lang="en-US" altLang="ko-KR" dirty="0" smtClean="0"/>
              <a:t> GTX 275</a:t>
            </a:r>
          </a:p>
          <a:p>
            <a:pPr algn="ctr"/>
            <a:r>
              <a:rPr lang="en-US" altLang="ko-KR" dirty="0" smtClean="0"/>
              <a:t>380,000\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695690" y="2297767"/>
          <a:ext cx="4429156" cy="4244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2214578"/>
              </a:tblGrid>
              <a:tr h="3547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CUDA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cores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547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Graphics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Clock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633</a:t>
                      </a:r>
                      <a:r>
                        <a:rPr lang="en-US" altLang="ko-KR" b="1" baseline="0" dirty="0" smtClean="0">
                          <a:solidFill>
                            <a:schemeClr val="bg1"/>
                          </a:solidFill>
                        </a:rPr>
                        <a:t> MHz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547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Processor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Clock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1404</a:t>
                      </a:r>
                      <a:r>
                        <a:rPr lang="en-US" altLang="ko-KR" b="1" baseline="0" dirty="0" smtClean="0">
                          <a:solidFill>
                            <a:schemeClr val="bg1"/>
                          </a:solidFill>
                        </a:rPr>
                        <a:t> MHz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547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Texture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Fill Rate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50.6</a:t>
                      </a:r>
                      <a:r>
                        <a:rPr lang="en-US" altLang="ko-KR" b="1" baseline="0" dirty="0" smtClean="0">
                          <a:solidFill>
                            <a:schemeClr val="bg1"/>
                          </a:solidFill>
                        </a:rPr>
                        <a:t> billion/sec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547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Memory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Clock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1134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6208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Standard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Memory </a:t>
                      </a:r>
                      <a:r>
                        <a:rPr lang="en-US" altLang="ko-KR" baseline="0" dirty="0" err="1" smtClean="0">
                          <a:solidFill>
                            <a:schemeClr val="bg1"/>
                          </a:solidFill>
                        </a:rPr>
                        <a:t>Config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896MB GDDR3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6208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Memory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Interface Width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448-bit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6208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Memory Bandwidth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127.0 GB/sec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95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FLOPS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1010.88 GFLOPS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91" y="2278580"/>
          <a:ext cx="4429156" cy="4272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221457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Cores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Threads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Processor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Clock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2.4GHz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Intel QPI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Speed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5.86 GT/s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Cache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(L1,L2,L3)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r>
                        <a:rPr lang="en-US" altLang="ko-KR" b="1" baseline="0" dirty="0" smtClean="0">
                          <a:solidFill>
                            <a:schemeClr val="bg1"/>
                          </a:solidFill>
                        </a:rPr>
                        <a:t> KB L1 cache</a:t>
                      </a:r>
                    </a:p>
                    <a:p>
                      <a:pPr algn="ctr" latinLnBrk="1"/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(32KB L1 Data + 32KB L1 Instruction)</a:t>
                      </a:r>
                    </a:p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</a:rPr>
                        <a:t>256 KB</a:t>
                      </a:r>
                      <a:r>
                        <a:rPr lang="en-US" altLang="ko-KR" sz="1800" b="1" baseline="0" dirty="0" smtClean="0">
                          <a:solidFill>
                            <a:schemeClr val="bg1"/>
                          </a:solidFill>
                        </a:rPr>
                        <a:t> L2 cache</a:t>
                      </a:r>
                    </a:p>
                    <a:p>
                      <a:pPr algn="ctr" latinLnBrk="1"/>
                      <a:r>
                        <a:rPr lang="en-US" altLang="ko-KR" sz="1800" b="1" baseline="0" dirty="0" smtClean="0">
                          <a:solidFill>
                            <a:schemeClr val="bg1"/>
                          </a:solidFill>
                        </a:rPr>
                        <a:t>8 MB L3 cache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Memory types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DDR3-800/1066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Memory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Channels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Memory Bandwidth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25.6 GB/s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FLOPS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38.4GFLOPS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rgbClr val="FFFF00"/>
                </a:solidFill>
              </a:rPr>
              <a:t>openMP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3000" dirty="0" smtClean="0"/>
              <a:t>API = Compiler Directives + Runtime Library Routines + Environment Variables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altLang="ko-KR" sz="30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3000" dirty="0" smtClean="0"/>
              <a:t>C/C++ and Fortran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altLang="ko-KR" sz="30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3000" dirty="0" smtClean="0"/>
              <a:t>Unix/Linux platforms and Windows NT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altLang="ko-KR" sz="30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3000" dirty="0" smtClean="0"/>
              <a:t>Multithreaded, Shared Memory parallelism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Programming Model</a:t>
            </a:r>
            <a:endParaRPr lang="ko-KR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2522</Words>
  <Application>Microsoft Office PowerPoint</Application>
  <PresentationFormat>화면 슬라이드 쇼(4:3)</PresentationFormat>
  <Paragraphs>477</Paragraphs>
  <Slides>31</Slides>
  <Notes>25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UNISTWinterUndergraduateResearchFellowship</vt:lpstr>
      <vt:lpstr>목차</vt:lpstr>
      <vt:lpstr>High Performance Computing</vt:lpstr>
      <vt:lpstr>Parallel Programming</vt:lpstr>
      <vt:lpstr>What is Parallel Programming?</vt:lpstr>
      <vt:lpstr>Parallel Programming</vt:lpstr>
      <vt:lpstr>CPU                  GPU</vt:lpstr>
      <vt:lpstr>openMP</vt:lpstr>
      <vt:lpstr>Programming Model</vt:lpstr>
      <vt:lpstr>Programming Model</vt:lpstr>
      <vt:lpstr>Runtime Library Routines</vt:lpstr>
      <vt:lpstr>Example</vt:lpstr>
      <vt:lpstr>Example</vt:lpstr>
      <vt:lpstr>Example</vt:lpstr>
      <vt:lpstr>Experiments</vt:lpstr>
      <vt:lpstr>CUDA</vt:lpstr>
      <vt:lpstr>GPU Architecture</vt:lpstr>
      <vt:lpstr>GPU Architecture</vt:lpstr>
      <vt:lpstr>Programming Model</vt:lpstr>
      <vt:lpstr>Kernels</vt:lpstr>
      <vt:lpstr>Thread Hierarchy</vt:lpstr>
      <vt:lpstr>Index</vt:lpstr>
      <vt:lpstr>Memory Hierarchy</vt:lpstr>
      <vt:lpstr>Heterogeneous Computing</vt:lpstr>
      <vt:lpstr>Example</vt:lpstr>
      <vt:lpstr>Experiments</vt:lpstr>
      <vt:lpstr>CPU     VS     GPU</vt:lpstr>
      <vt:lpstr>Experiments</vt:lpstr>
      <vt:lpstr>Experiments</vt:lpstr>
      <vt:lpstr>CUDA? openMP? Serial?</vt:lpstr>
      <vt:lpstr>Thank you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UWURF</dc:title>
  <dc:creator>lich</dc:creator>
  <cp:lastModifiedBy>lich</cp:lastModifiedBy>
  <cp:revision>228</cp:revision>
  <dcterms:created xsi:type="dcterms:W3CDTF">2011-01-23T16:35:48Z</dcterms:created>
  <dcterms:modified xsi:type="dcterms:W3CDTF">2011-01-27T04:50:16Z</dcterms:modified>
</cp:coreProperties>
</file>